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notesMasterIdLst>
    <p:notesMasterId r:id="rId28"/>
  </p:notesMasterIdLst>
  <p:sldIdLst>
    <p:sldId id="259" r:id="rId2"/>
    <p:sldId id="260" r:id="rId3"/>
    <p:sldId id="287" r:id="rId4"/>
    <p:sldId id="264" r:id="rId5"/>
    <p:sldId id="299" r:id="rId6"/>
    <p:sldId id="265" r:id="rId7"/>
    <p:sldId id="266" r:id="rId8"/>
    <p:sldId id="289" r:id="rId9"/>
    <p:sldId id="290" r:id="rId10"/>
    <p:sldId id="291" r:id="rId11"/>
    <p:sldId id="297" r:id="rId12"/>
    <p:sldId id="298" r:id="rId13"/>
    <p:sldId id="268" r:id="rId14"/>
    <p:sldId id="269" r:id="rId15"/>
    <p:sldId id="272" r:id="rId16"/>
    <p:sldId id="285" r:id="rId17"/>
    <p:sldId id="284" r:id="rId18"/>
    <p:sldId id="293" r:id="rId19"/>
    <p:sldId id="295" r:id="rId20"/>
    <p:sldId id="302" r:id="rId21"/>
    <p:sldId id="283" r:id="rId22"/>
    <p:sldId id="303" r:id="rId23"/>
    <p:sldId id="300" r:id="rId24"/>
    <p:sldId id="304" r:id="rId25"/>
    <p:sldId id="301" r:id="rId26"/>
    <p:sldId id="258"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8B21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49202" autoAdjust="0"/>
  </p:normalViewPr>
  <p:slideViewPr>
    <p:cSldViewPr snapToGrid="0" snapToObjects="1">
      <p:cViewPr varScale="1">
        <p:scale>
          <a:sx n="42" d="100"/>
          <a:sy n="42" d="100"/>
        </p:scale>
        <p:origin x="2045" y="5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279E69-B91A-0A4F-B91B-25A8CA6AD886}" type="datetimeFigureOut">
              <a:rPr lang="en-US" smtClean="0"/>
              <a:pPr/>
              <a:t>3/29/2017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F6B30C-4948-AC4E-A971-35152792416C}" type="slidenum">
              <a:rPr lang="en-US" smtClean="0"/>
              <a:pPr/>
              <a:t>‹#›</a:t>
            </a:fld>
            <a:endParaRPr lang="en-US"/>
          </a:p>
        </p:txBody>
      </p:sp>
    </p:spTree>
    <p:extLst>
      <p:ext uri="{BB962C8B-B14F-4D97-AF65-F5344CB8AC3E}">
        <p14:creationId xmlns:p14="http://schemas.microsoft.com/office/powerpoint/2010/main" val="310837953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1" dirty="0"/>
              <a:t>Authors: </a:t>
            </a:r>
            <a:r>
              <a:rPr lang="en-US" dirty="0"/>
              <a:t>Lynn Waterhouse, Scripps Institution of Oceanography; Joanne “JJ” Johnson, Kearny SCT, San Diego Unified District.</a:t>
            </a:r>
          </a:p>
          <a:p>
            <a:pPr eaLnBrk="1" hangingPunct="1">
              <a:spcBef>
                <a:spcPct val="0"/>
              </a:spcBef>
              <a:buFontTx/>
              <a:buNone/>
            </a:pPr>
            <a:endParaRPr lang="en-US" dirty="0"/>
          </a:p>
          <a:p>
            <a:pPr eaLnBrk="1" hangingPunct="1">
              <a:spcBef>
                <a:spcPct val="0"/>
              </a:spcBef>
              <a:buFontTx/>
              <a:buNone/>
            </a:pPr>
            <a:r>
              <a:rPr lang="en-US" b="1" dirty="0"/>
              <a:t>Teaching Note</a:t>
            </a:r>
            <a:r>
              <a:rPr lang="en-US" b="0" dirty="0"/>
              <a:t>:</a:t>
            </a:r>
          </a:p>
          <a:p>
            <a:pPr eaLnBrk="1" hangingPunct="1">
              <a:spcBef>
                <a:spcPct val="0"/>
              </a:spcBef>
              <a:buFontTx/>
              <a:buNone/>
            </a:pPr>
            <a:r>
              <a:rPr lang="en-US" b="0" dirty="0"/>
              <a:t>This</a:t>
            </a:r>
            <a:r>
              <a:rPr lang="en-US" b="0" baseline="0" dirty="0"/>
              <a:t> PowerPoint is meant to go after the PowerPoint on “Introduction to Hypotheses”.</a:t>
            </a:r>
          </a:p>
          <a:p>
            <a:pPr eaLnBrk="1" hangingPunct="1">
              <a:spcBef>
                <a:spcPct val="0"/>
              </a:spcBef>
              <a:buFontTx/>
              <a:buNone/>
            </a:pPr>
            <a:endParaRPr lang="en-US" b="1" dirty="0"/>
          </a:p>
          <a:p>
            <a:pPr eaLnBrk="1" hangingPunct="1">
              <a:spcBef>
                <a:spcPct val="0"/>
              </a:spcBef>
            </a:pPr>
            <a:r>
              <a:rPr lang="en-US" b="1" dirty="0"/>
              <a:t>Why:</a:t>
            </a:r>
          </a:p>
          <a:p>
            <a:pPr eaLnBrk="1" hangingPunct="1">
              <a:spcBef>
                <a:spcPct val="0"/>
              </a:spcBef>
            </a:pPr>
            <a:r>
              <a:rPr lang="en-US" dirty="0"/>
              <a:t>If we are</a:t>
            </a:r>
            <a:r>
              <a:rPr lang="en-US" baseline="0" dirty="0"/>
              <a:t> curious if objects are distributed into categories evenly (randomly) rather than by some cause other than randomness we will use a Chi-square test for equality.</a:t>
            </a:r>
          </a:p>
          <a:p>
            <a:pPr eaLnBrk="1" hangingPunct="1">
              <a:spcBef>
                <a:spcPct val="0"/>
              </a:spcBef>
            </a:pPr>
            <a:endParaRPr lang="en-US" baseline="0" dirty="0"/>
          </a:p>
          <a:p>
            <a:pPr eaLnBrk="1" hangingPunct="1">
              <a:spcBef>
                <a:spcPct val="0"/>
              </a:spcBef>
            </a:pPr>
            <a:r>
              <a:rPr lang="en-US" baseline="0" dirty="0"/>
              <a:t>Specifically we are evaluating if the number of objects in each category is statistically equal.  The phrase statistically equal does not mean literally equal.  It means that some deviations (differences) from complete equality are allowed, but that these deviations (differences) are small, and therefor due to random chance alone.  This allows us to determine if objects are distributed evenly into categories, meaning there is a random distribution, or if some cause other than randomness is at play.  If the distribution is random we expect statistically equal number of objects per category.</a:t>
            </a:r>
          </a:p>
          <a:p>
            <a:pPr eaLnBrk="1" hangingPunct="1">
              <a:spcBef>
                <a:spcPct val="0"/>
              </a:spcBef>
            </a:pPr>
            <a:endParaRPr lang="en-US" baseline="0" dirty="0"/>
          </a:p>
          <a:p>
            <a:pPr eaLnBrk="1" hangingPunct="1">
              <a:spcBef>
                <a:spcPct val="0"/>
              </a:spcBef>
            </a:pPr>
            <a:r>
              <a:rPr lang="en-US" b="1" baseline="0" dirty="0"/>
              <a:t>Some examples of chi-square tests for equality</a:t>
            </a:r>
          </a:p>
          <a:p>
            <a:pPr eaLnBrk="1" hangingPunct="1">
              <a:spcBef>
                <a:spcPct val="0"/>
              </a:spcBef>
            </a:pPr>
            <a:r>
              <a:rPr lang="en-US" baseline="0" dirty="0"/>
              <a:t>Forest biologists may be interested in if one plant type is dominant to another, they could use chi-square to determine if the plants occur in equal abundance in a category (meaning occurrence of plant type is random) or if one or multiple plants are more dominant (suggesting some factor causes certain plants to achieve greater success in the habitat than others).</a:t>
            </a:r>
          </a:p>
          <a:p>
            <a:pPr eaLnBrk="1" hangingPunct="1">
              <a:spcBef>
                <a:spcPct val="0"/>
              </a:spcBef>
            </a:pPr>
            <a:endParaRPr lang="en-US" baseline="0" dirty="0"/>
          </a:p>
          <a:p>
            <a:pPr eaLnBrk="1" hangingPunct="1">
              <a:spcBef>
                <a:spcPct val="0"/>
              </a:spcBef>
            </a:pPr>
            <a:r>
              <a:rPr lang="en-US" baseline="0" dirty="0"/>
              <a:t>A baseball coach may want to evaluate the success of his players when they are at bat against a certain pitcher. The coach can use the chi-square test for equality to determine if all players perform the same, or if some are better than others. This could affect the batting line up against that pitcher.</a:t>
            </a:r>
          </a:p>
          <a:p>
            <a:pPr eaLnBrk="1" hangingPunct="1">
              <a:spcBef>
                <a:spcPct val="0"/>
              </a:spcBef>
            </a:pPr>
            <a:endParaRPr lang="en-US" baseline="0" dirty="0"/>
          </a:p>
          <a:p>
            <a:pPr eaLnBrk="1" hangingPunct="1">
              <a:spcBef>
                <a:spcPct val="0"/>
              </a:spcBef>
            </a:pPr>
            <a:r>
              <a:rPr lang="en-US" baseline="0" dirty="0"/>
              <a:t>County governments will want to know how they should allocate spending across school districts. Chi-square test for equality can be used to determine if the school populations are statistically equal or if some school districts are larger than others.  This can affect how counties allocate their tax dollars.</a:t>
            </a:r>
          </a:p>
          <a:p>
            <a:pPr eaLnBrk="1" hangingPunct="1">
              <a:spcBef>
                <a:spcPct val="0"/>
              </a:spcBef>
            </a:pPr>
            <a:endParaRPr lang="en-US" dirty="0"/>
          </a:p>
          <a:p>
            <a:pPr eaLnBrk="1" hangingPunct="1">
              <a:spcBef>
                <a:spcPct val="0"/>
              </a:spcBef>
            </a:pPr>
            <a:r>
              <a:rPr lang="en-US" b="1" dirty="0"/>
              <a:t>Summary:</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dirty="0"/>
              <a:t>This first PowerPoint introduces</a:t>
            </a:r>
            <a:r>
              <a:rPr lang="en-US" baseline="0" dirty="0"/>
              <a:t> the chi-square test for equality.  The chi-square test for equality is used to determine if the number of objects in each category is statistically equal.  If the number of objects is statistically equal, we say any differences are due to random chance alone. </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Students should already be familiar with hypotheses and here they will be introduced to the specific hypotheses that go along with the chi-square test for equality.  The null hypothesis will take a form similar to “the number of objects in each category is statistically equal, any difference is due to random chance alone” and the alternative hypothesis will be “the number of objects in each category is not statistically equal, any differences are due to some cause other than random chance”.</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 will become familiar with the equations for calculating expected value, degrees of freedom, chi-square, and sum of chi-square.  Students will also become familiar with how to use a chi-square table to find the critical value given the degrees of freedom and a level of significance (or alpha value).</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Students will become familiar with using their calculated sum of chi-squares value and the critical value to determine if they reject or accept the null hypothesis.  An easy way to remember this is that the sum of chi-squares provides a metric on how different are our observed values from being statistically equal.  The critical value provides the maximum sum of chi-squares value that is an allowable “difference metric” given our level of significance (alpha value) and degrees of freedom.  If our calculated sum of chi-squares is larger than the critical value then we reject the null hypothesis because our observed data has greater differences than allowed under randomness and statistical equality.  If our calculated sum of chi-squares is smaller than the critical value than we accept (fail to reject) the null hypothesis and determine that the differences we observed are due to random chance alone.</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Students are also familiar with taking the statistical result of the test and translating it into a statement relevant to their problem.  If they reject the null hypothesis in favor of the alternative then students should be able to hypothesize a reason other than randomness that is causing the difference.  Students should be able to think of ways that they could evaluate if their hypotheses for causes other than randomness are correct (note: this is an extension skill and doesn’t have any correct answers, we just want the students to be thinking of how they can test their hypotheses and to get used to the way in which the scientific method works).</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Students will also become familiar with identifying cases when the chi-square test for equality is applicable.  Students should be able to create their own chis-square example (polling the class for their favorite color, superhero, sport, etc. are great examples) and do the analysis.</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baseline="0" dirty="0"/>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Later activities include conducting chi-square analysis in a variety of situations. </a:t>
            </a:r>
          </a:p>
          <a:p>
            <a:pPr marL="628650" marR="0" lvl="1"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The lab activity using bags of M&amp;M’s (king size work best) is suggested for the follow up activity.</a:t>
            </a:r>
          </a:p>
          <a:p>
            <a:pPr marL="628650" marR="0" lvl="1"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There is an advanced M&amp;M activity in which students are introduced to the chi-square goodness of fit test.  The chi-square goodness of fit test differs from the chi-square test for equality in that rather than saying objects are in different categories in statistically equal numbers, the objects are now in categories based on a specific proportions and you test how well your observed data fits those specified proportions.  </a:t>
            </a:r>
          </a:p>
          <a:p>
            <a:pPr marL="628650" marR="0" lvl="1"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There are a variety of handouts that students can do as in class assignments, homework problems, or for quizzes.  They are on birds and wetlands (uses ecology knowledge), census data, dizziness example, and the </a:t>
            </a:r>
            <a:r>
              <a:rPr lang="en-US" baseline="0" dirty="0" err="1"/>
              <a:t>zebrafish</a:t>
            </a:r>
            <a:r>
              <a:rPr lang="en-US" baseline="0" dirty="0"/>
              <a:t> example (uses some genetic knowledge).</a:t>
            </a:r>
          </a:p>
          <a:p>
            <a:pPr marL="0" indent="0">
              <a:buFont typeface="Calibri" pitchFamily="34" charset="0"/>
              <a:buNone/>
            </a:pPr>
            <a:endParaRPr lang="en-US" baseline="0" dirty="0"/>
          </a:p>
          <a:p>
            <a:pPr marL="0" indent="0">
              <a:buFont typeface="Calibri" pitchFamily="34" charset="0"/>
              <a:buNone/>
            </a:pPr>
            <a:r>
              <a:rPr lang="en-US" b="1" u="sng" baseline="0" dirty="0"/>
              <a:t>Vocabulary used</a:t>
            </a:r>
            <a:endParaRPr lang="en-US" b="0" u="sng" baseline="0" dirty="0"/>
          </a:p>
          <a:p>
            <a:pPr marL="0" indent="0">
              <a:buFont typeface="Calibri" pitchFamily="34" charset="0"/>
              <a:buNone/>
            </a:pPr>
            <a:r>
              <a:rPr lang="en-US" b="1" baseline="0" dirty="0"/>
              <a:t>Random</a:t>
            </a:r>
            <a:r>
              <a:rPr lang="en-US" b="0" baseline="0" dirty="0"/>
              <a:t>(at random) – without any definite cause, purpose, or aim</a:t>
            </a:r>
            <a:endParaRPr lang="en-US" b="1" baseline="0" dirty="0"/>
          </a:p>
          <a:p>
            <a:pPr marL="0" indent="0">
              <a:buFont typeface="Calibri" pitchFamily="34" charset="0"/>
              <a:buNone/>
            </a:pPr>
            <a:r>
              <a:rPr lang="en-US" b="1" baseline="0" dirty="0"/>
              <a:t>Statistically Equal</a:t>
            </a:r>
            <a:r>
              <a:rPr lang="en-US" b="0" baseline="0" dirty="0"/>
              <a:t> – Things are statistically equal if the differences are smaller than a critical statistical value</a:t>
            </a:r>
            <a:endParaRPr lang="en-US" b="1" baseline="0" dirty="0"/>
          </a:p>
          <a:p>
            <a:pPr marL="0" indent="0">
              <a:buFont typeface="Calibri" pitchFamily="34" charset="0"/>
              <a:buNone/>
            </a:pPr>
            <a:r>
              <a:rPr lang="en-US" b="1" baseline="0" dirty="0"/>
              <a:t>Critical Value</a:t>
            </a:r>
            <a:r>
              <a:rPr lang="en-US" b="0" baseline="0" dirty="0"/>
              <a:t>- The largest statistic value allowed under the null hypothesis. In the case of chi-square test for equality, the critical value is the largest allowable sum of chi-squares value that one would observe for a given degrees of freedom and a specific level of significance (alpha value) is the objects were found in statistically equal numbers per category and any difference was due to random chance alone.</a:t>
            </a:r>
            <a:endParaRPr lang="en-US" b="1" baseline="0" dirty="0"/>
          </a:p>
          <a:p>
            <a:pPr marL="0" indent="0">
              <a:buFont typeface="Calibri" pitchFamily="34" charset="0"/>
              <a:buNone/>
            </a:pPr>
            <a:r>
              <a:rPr lang="en-US" b="1" baseline="0" dirty="0"/>
              <a:t>Level of significance</a:t>
            </a:r>
            <a:r>
              <a:rPr lang="en-US" b="0" baseline="0" dirty="0"/>
              <a:t>- This is commonly referred to as the alpha level.  This is the proportion of times we are willing to incorrectly find a significant differences (the proportion of times we will incorrectly reject the null).</a:t>
            </a:r>
            <a:endParaRPr lang="en-US" b="1" baseline="0" dirty="0"/>
          </a:p>
          <a:p>
            <a:pPr marL="0" indent="0">
              <a:buFont typeface="Calibri" pitchFamily="34" charset="0"/>
              <a:buNone/>
            </a:pPr>
            <a:r>
              <a:rPr lang="en-US" b="1" baseline="0" dirty="0"/>
              <a:t>Test statistic</a:t>
            </a:r>
            <a:r>
              <a:rPr lang="en-US" b="0" baseline="0" dirty="0"/>
              <a:t>- The calculated sum of chi-squares.</a:t>
            </a:r>
            <a:endParaRPr lang="en-US" b="1" baseline="0" dirty="0"/>
          </a:p>
          <a:p>
            <a:pPr marL="0" indent="0">
              <a:buFont typeface="Calibri" pitchFamily="34" charset="0"/>
              <a:buNone/>
            </a:pPr>
            <a:r>
              <a:rPr lang="en-US" b="1" baseline="0" dirty="0"/>
              <a:t>Null hypothesis</a:t>
            </a:r>
            <a:r>
              <a:rPr lang="en-US" b="0" baseline="0" dirty="0"/>
              <a:t>- The number of objects in each category is statistically equal, any differences are due to random chance alone.</a:t>
            </a:r>
            <a:endParaRPr lang="en-US" b="1" baseline="0" dirty="0"/>
          </a:p>
          <a:p>
            <a:pPr marL="0" indent="0">
              <a:buFont typeface="Calibri" pitchFamily="34" charset="0"/>
              <a:buNone/>
            </a:pPr>
            <a:r>
              <a:rPr lang="en-US" b="1" baseline="0" dirty="0"/>
              <a:t>Alternative hypothesis-</a:t>
            </a:r>
            <a:r>
              <a:rPr lang="en-US" b="0" baseline="0" dirty="0"/>
              <a:t> The number of objects in each category is not statistically equal, the differences are due to some cause other than random chance.</a:t>
            </a:r>
            <a:endParaRPr lang="en-US" b="1" baseline="0" dirty="0"/>
          </a:p>
          <a:p>
            <a:pPr marL="0" indent="0">
              <a:buFont typeface="Calibri" pitchFamily="34" charset="0"/>
              <a:buNone/>
            </a:pPr>
            <a:r>
              <a:rPr lang="en-US" b="1" baseline="0" dirty="0"/>
              <a:t>Accepting the null (fail to reject the null) – </a:t>
            </a:r>
            <a:r>
              <a:rPr lang="en-US" b="0" baseline="0" dirty="0"/>
              <a:t>the calculated sum of chi-squares is smaller than the critical value, so we accept the null.  This means the number of objects in each category is statistically equal and any difference is due to random chance alone.</a:t>
            </a:r>
          </a:p>
          <a:p>
            <a:pPr marL="0" indent="0">
              <a:buFont typeface="Calibri" pitchFamily="34" charset="0"/>
              <a:buNone/>
            </a:pPr>
            <a:r>
              <a:rPr lang="en-US" b="1" baseline="0" dirty="0"/>
              <a:t>Rejecting the null (accept the alternative)- </a:t>
            </a:r>
            <a:r>
              <a:rPr lang="en-US" b="0" baseline="0" dirty="0"/>
              <a:t>the calculated sum of chi-squares is larger than the critical value, so we reject the null in favor of the alternative. The means the number of objects in each category is not statistically equal and the difference is due to some cause other than random chance.</a:t>
            </a:r>
          </a:p>
          <a:p>
            <a:pPr marL="0" indent="0">
              <a:buFont typeface="Calibri" pitchFamily="34" charset="0"/>
              <a:buNone/>
            </a:pPr>
            <a:r>
              <a:rPr lang="en-US" b="1" baseline="0" dirty="0"/>
              <a:t>Chi-square test for equality</a:t>
            </a:r>
            <a:r>
              <a:rPr lang="en-US" b="0" baseline="0" dirty="0"/>
              <a:t>- A statistically test which enables us to examine if objects are distributed equally among categories with only random chance operating to cause the differences.</a:t>
            </a:r>
            <a:endParaRPr lang="en-US" b="1" baseline="0" dirty="0"/>
          </a:p>
          <a:p>
            <a:pPr marL="0" indent="0">
              <a:buFont typeface="Calibri" pitchFamily="34" charset="0"/>
              <a:buNone/>
            </a:pPr>
            <a:r>
              <a:rPr lang="en-US" b="1" baseline="0" dirty="0"/>
              <a:t>Degrees of freedom</a:t>
            </a:r>
            <a:r>
              <a:rPr lang="en-US" b="0" baseline="0" dirty="0"/>
              <a:t>- The number of categories minus one.  </a:t>
            </a:r>
            <a:endParaRPr lang="en-US" b="1" baseline="0" dirty="0"/>
          </a:p>
          <a:p>
            <a:pPr marL="0" indent="0">
              <a:buFont typeface="Calibri" pitchFamily="34" charset="0"/>
              <a:buNone/>
            </a:pPr>
            <a:r>
              <a:rPr lang="en-US" b="1" baseline="0" dirty="0"/>
              <a:t>Expected value</a:t>
            </a:r>
            <a:r>
              <a:rPr lang="en-US" b="0" baseline="0" dirty="0"/>
              <a:t>- The total number of objects divided by the number of categories. This is how many objects we would expect to see in each category under equality.</a:t>
            </a:r>
            <a:endParaRPr lang="en-US" b="1" baseline="0" dirty="0"/>
          </a:p>
          <a:p>
            <a:pPr marL="0" indent="0">
              <a:buFont typeface="Calibri" pitchFamily="34" charset="0"/>
              <a:buNone/>
            </a:pPr>
            <a:r>
              <a:rPr lang="en-US" b="1" baseline="0" dirty="0"/>
              <a:t>Observed value</a:t>
            </a:r>
            <a:r>
              <a:rPr lang="en-US" b="0" baseline="0" dirty="0"/>
              <a:t> – The objects we observe (or measure) in each category.  These are the data we collect or observe.</a:t>
            </a:r>
            <a:endParaRPr lang="en-US" b="1" baseline="0" dirty="0"/>
          </a:p>
          <a:p>
            <a:endParaRPr lang="en-US" sz="1200" kern="1200" dirty="0">
              <a:solidFill>
                <a:schemeClr val="tx1"/>
              </a:solidFill>
              <a:effectLst/>
              <a:latin typeface="+mn-lt"/>
              <a:ea typeface="+mn-ea"/>
              <a:cs typeface="+mn-cs"/>
            </a:endParaRPr>
          </a:p>
          <a:p>
            <a:pPr marL="0" indent="0">
              <a:buFont typeface="Calibri" pitchFamily="34" charset="0"/>
              <a:buNone/>
            </a:pPr>
            <a:br>
              <a:rPr lang="en-US" dirty="0"/>
            </a:br>
            <a:endParaRPr lang="en-US" dirty="0"/>
          </a:p>
          <a:p>
            <a:pPr eaLnBrk="1" hangingPunct="1">
              <a:spcBef>
                <a:spcPct val="0"/>
              </a:spcBef>
            </a:pPr>
            <a:r>
              <a:rPr lang="en-US" b="1" dirty="0"/>
              <a:t>Photo Credits this slide:</a:t>
            </a:r>
          </a:p>
          <a:p>
            <a:pPr eaLnBrk="1" hangingPunct="1">
              <a:spcBef>
                <a:spcPct val="0"/>
              </a:spcBef>
            </a:pPr>
            <a:r>
              <a:rPr lang="en-US" dirty="0"/>
              <a:t>Marine iguana sitting on a rock in the Galapagos</a:t>
            </a:r>
            <a:r>
              <a:rPr lang="en-US" baseline="0" dirty="0"/>
              <a:t> Islands, from World Wildlife Fund (WWF), http://worldwildlife.org/species/marine-iguana</a:t>
            </a:r>
          </a:p>
          <a:p>
            <a:pPr eaLnBrk="1" hangingPunct="1">
              <a:spcBef>
                <a:spcPct val="0"/>
              </a:spcBef>
            </a:pPr>
            <a:r>
              <a:rPr lang="en-US" dirty="0"/>
              <a:t>Colony</a:t>
            </a:r>
            <a:r>
              <a:rPr lang="en-US" baseline="0" dirty="0"/>
              <a:t> of marine iguanas from Galapagos Islands, </a:t>
            </a:r>
            <a:r>
              <a:rPr lang="en-US" dirty="0"/>
              <a:t>image copyright 2005,</a:t>
            </a:r>
            <a:r>
              <a:rPr lang="en-US" baseline="0" dirty="0"/>
              <a:t> </a:t>
            </a:r>
            <a:r>
              <a:rPr lang="en-US" dirty="0"/>
              <a:t>Arthur Morris/BIRDS AS ART, http://www.birdsasart.com/bn180.htm</a:t>
            </a:r>
          </a:p>
          <a:p>
            <a:endParaRPr lang="en-US" dirty="0"/>
          </a:p>
          <a:p>
            <a:r>
              <a:rPr lang="en-US" b="1" dirty="0"/>
              <a:t>Websites Used:</a:t>
            </a:r>
          </a:p>
          <a:p>
            <a:endParaRPr lang="en-US" dirty="0"/>
          </a:p>
          <a:p>
            <a:pPr eaLnBrk="1" hangingPunct="1">
              <a:spcBef>
                <a:spcPct val="0"/>
              </a:spcBef>
            </a:pPr>
            <a:r>
              <a:rPr lang="en-US" b="1" dirty="0"/>
              <a:t>Context for Use:</a:t>
            </a:r>
          </a:p>
          <a:p>
            <a:pPr eaLnBrk="1" hangingPunct="1">
              <a:spcBef>
                <a:spcPct val="0"/>
              </a:spcBef>
            </a:pPr>
            <a:r>
              <a:rPr lang="en-US" dirty="0"/>
              <a:t>This curriculum was designed for use in both</a:t>
            </a:r>
            <a:r>
              <a:rPr lang="en-US" baseline="0" dirty="0"/>
              <a:t> a </a:t>
            </a:r>
            <a:r>
              <a:rPr lang="en-US" dirty="0"/>
              <a:t> 10</a:t>
            </a:r>
            <a:r>
              <a:rPr lang="en-US" baseline="30000" dirty="0"/>
              <a:t>th</a:t>
            </a:r>
            <a:r>
              <a:rPr lang="en-US" dirty="0"/>
              <a:t> grade Advanced</a:t>
            </a:r>
            <a:r>
              <a:rPr lang="en-US" baseline="0" dirty="0"/>
              <a:t> </a:t>
            </a:r>
            <a:r>
              <a:rPr lang="en-US" dirty="0"/>
              <a:t>Biology and 11</a:t>
            </a:r>
            <a:r>
              <a:rPr lang="en-US" baseline="30000" dirty="0"/>
              <a:t>th</a:t>
            </a:r>
            <a:r>
              <a:rPr lang="en-US" dirty="0"/>
              <a:t> grade AP Biology classroom in San Diego, CA, but can also be used in AP Environmental Science classes in the same district. </a:t>
            </a:r>
          </a:p>
          <a:p>
            <a:pPr eaLnBrk="1" hangingPunct="1">
              <a:spcBef>
                <a:spcPct val="0"/>
              </a:spcBef>
            </a:pPr>
            <a:endParaRPr lang="en-US" dirty="0"/>
          </a:p>
          <a:p>
            <a:pPr eaLnBrk="1" hangingPunct="1">
              <a:spcBef>
                <a:spcPct val="0"/>
              </a:spcBef>
            </a:pPr>
            <a:r>
              <a:rPr lang="en-US" b="1" dirty="0"/>
              <a:t>Misconceptions:</a:t>
            </a:r>
            <a:endParaRPr lang="en-US" baseline="0" dirty="0"/>
          </a:p>
          <a:p>
            <a:pPr marL="171450" indent="-171450">
              <a:buFontTx/>
              <a:buChar char="-"/>
            </a:pPr>
            <a:r>
              <a:rPr lang="en-US" baseline="0" dirty="0"/>
              <a:t>Students may be slightly confused by the term statistically equal. Using statistical equality the statement 2=1 can be true if they error structure allows for it.</a:t>
            </a:r>
          </a:p>
          <a:p>
            <a:pPr marL="171450" indent="-171450">
              <a:buFontTx/>
              <a:buChar char="-"/>
            </a:pPr>
            <a:r>
              <a:rPr lang="en-US" baseline="0" dirty="0"/>
              <a:t>Randomness can also cause some confusion.  For chi-square analysis randomness implies that the objects are found in statistically equal numbers in each category.</a:t>
            </a:r>
          </a:p>
          <a:p>
            <a:pPr marL="171450" indent="-171450">
              <a:buFontTx/>
              <a:buChar char="-"/>
            </a:pPr>
            <a:r>
              <a:rPr lang="en-US" baseline="0" dirty="0"/>
              <a:t>Students may be unaware of the broad applications of statistics.  Take the time to reinforce the broad applications of statistics and the wide variety of careers that rely on statistics.  Statistical knowledge can take you a long way.  However, the media often incorrectly portrays statistics, so encourage students to question statistics as reports by the media, especially the conclusions drawn from those statistics.</a:t>
            </a:r>
            <a:endParaRPr lang="en-US" dirty="0"/>
          </a:p>
          <a:p>
            <a:pPr eaLnBrk="1" hangingPunct="1">
              <a:spcBef>
                <a:spcPct val="0"/>
              </a:spcBef>
            </a:pPr>
            <a:endParaRPr lang="en-US" dirty="0"/>
          </a:p>
          <a:p>
            <a:pPr eaLnBrk="1" hangingPunct="1">
              <a:spcBef>
                <a:spcPct val="0"/>
              </a:spcBef>
            </a:pPr>
            <a:r>
              <a:rPr lang="en-US" b="1" dirty="0"/>
              <a:t>Evaluation Tips:</a:t>
            </a:r>
          </a:p>
          <a:p>
            <a:pPr eaLnBrk="1" hangingPunct="1">
              <a:spcBef>
                <a:spcPct val="0"/>
              </a:spcBef>
            </a:pPr>
            <a:r>
              <a:rPr lang="en-US" dirty="0"/>
              <a:t>Students will be formatively assessed using inquiry-based discussions throughout the lesson.  It is up to the teacher to assign any lab notebooks or lab reports.</a:t>
            </a:r>
            <a:endParaRPr lang="en-US" baseline="0" dirty="0"/>
          </a:p>
          <a:p>
            <a:pPr eaLnBrk="1" hangingPunct="1">
              <a:spcBef>
                <a:spcPct val="0"/>
              </a:spcBef>
            </a:pPr>
            <a:endParaRPr lang="en-US" dirty="0"/>
          </a:p>
          <a:p>
            <a:pPr eaLnBrk="1" hangingPunct="1">
              <a:spcBef>
                <a:spcPct val="0"/>
              </a:spcBef>
            </a:pPr>
            <a:r>
              <a:rPr lang="en-US" b="1" dirty="0"/>
              <a:t>Teaching Notes:</a:t>
            </a:r>
          </a:p>
          <a:p>
            <a:pPr marL="171450" indent="-171450" eaLnBrk="1" hangingPunct="1">
              <a:spcBef>
                <a:spcPct val="0"/>
              </a:spcBef>
              <a:buFontTx/>
              <a:buChar char="-"/>
            </a:pPr>
            <a:r>
              <a:rPr lang="en-US" dirty="0"/>
              <a:t>Prior to this lesson students have reviewed the PowerPoint</a:t>
            </a:r>
            <a:r>
              <a:rPr lang="en-US" baseline="0" dirty="0"/>
              <a:t> on hypotheses.</a:t>
            </a:r>
            <a:endParaRPr lang="en-US" dirty="0"/>
          </a:p>
          <a:p>
            <a:pPr marL="171450" indent="-171450" eaLnBrk="1" hangingPunct="1">
              <a:spcBef>
                <a:spcPct val="0"/>
              </a:spcBef>
              <a:buFontTx/>
              <a:buChar char="-"/>
            </a:pPr>
            <a:r>
              <a:rPr lang="en-US" dirty="0"/>
              <a:t>Following this lesson</a:t>
            </a:r>
            <a:r>
              <a:rPr lang="en-US" baseline="0" dirty="0"/>
              <a:t> students can complete the M&amp;M basic lab activity and advanced lab activity. The advanced lab activity uses the chi-square goodness of fit, something not covered in this lesson. The chi-square goodness of fit is a simple modification to the chi-square test for equality in that instead of assuming statistically equal distribution of objects across categories, the percentage of objects in each category is now given and this is the distribution the test evaluates the goodness of fit against.</a:t>
            </a:r>
          </a:p>
          <a:p>
            <a:pPr marL="171450" indent="-171450" eaLnBrk="1" hangingPunct="1">
              <a:spcBef>
                <a:spcPct val="0"/>
              </a:spcBef>
              <a:buFontTx/>
              <a:buChar char="-"/>
            </a:pPr>
            <a:r>
              <a:rPr lang="en-US" baseline="0" dirty="0"/>
              <a:t>Optional handouts are available for follow up evaluation.  The </a:t>
            </a:r>
            <a:r>
              <a:rPr lang="en-US" baseline="0" dirty="0" err="1"/>
              <a:t>zebrafish</a:t>
            </a:r>
            <a:r>
              <a:rPr lang="en-US" baseline="0" dirty="0"/>
              <a:t> activity would go best during discussion of genetics and phylogeny.  The birds and wetland handout would go best in an ecology segment that discusses habitat, migration, and breeding grounds.  The census and dizziness handouts could be used at any time.</a:t>
            </a:r>
            <a:endParaRPr lang="en-US" dirty="0"/>
          </a:p>
          <a:p>
            <a:pPr eaLnBrk="1" hangingPunct="1">
              <a:spcBef>
                <a:spcPct val="0"/>
              </a:spcBef>
            </a:pPr>
            <a:endParaRPr lang="en-US" dirty="0"/>
          </a:p>
          <a:p>
            <a:pPr eaLnBrk="1" hangingPunct="1">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fld id="{7B77A89D-8C1C-4839-A3F6-CDBEE1C5B660}" type="slidenum">
              <a:rPr lang="en-US" smtClean="0"/>
              <a:t>1</a:t>
            </a:fld>
            <a:endParaRPr lang="en-US"/>
          </a:p>
        </p:txBody>
      </p:sp>
    </p:spTree>
    <p:extLst>
      <p:ext uri="{BB962C8B-B14F-4D97-AF65-F5344CB8AC3E}">
        <p14:creationId xmlns:p14="http://schemas.microsoft.com/office/powerpoint/2010/main" val="1530683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endParaRPr lang="en-US" b="0" dirty="0"/>
          </a:p>
          <a:p>
            <a:pPr marL="171450" indent="-171450">
              <a:buFont typeface="Arial" panose="020B0604020202020204" pitchFamily="34" charset="0"/>
              <a:buChar char="•"/>
            </a:pPr>
            <a:r>
              <a:rPr lang="en-US" b="0" dirty="0"/>
              <a:t>Step 3 is to find the critical value for your test.  The critical value for the chi-square test for equality is the largest</a:t>
            </a:r>
            <a:r>
              <a:rPr lang="en-US" b="0" baseline="0" dirty="0"/>
              <a:t> possible value for the sum of chi-squares, given the degrees of freedom and level significance, one could find if in fact the number of objects in each category were statistically equal, and any difference was due to random chance alone.  We compare the critical value to our calculated sum of chi-squares to determine if we accept or reject the null hypothesis.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To find</a:t>
            </a:r>
            <a:r>
              <a:rPr lang="en-US" b="0" baseline="0" dirty="0"/>
              <a:t> the critical value it </a:t>
            </a:r>
            <a:r>
              <a:rPr lang="en-US" b="0" dirty="0"/>
              <a:t>requires using a chi-square</a:t>
            </a:r>
            <a:r>
              <a:rPr lang="en-US" b="0" baseline="0" dirty="0"/>
              <a:t> table.  Before you can use a chi-square table you first need to understand two concepts, the degrees of freedom (explained here) and the level of significance (or alpha), which is explained on the next slide. </a:t>
            </a:r>
          </a:p>
          <a:p>
            <a:pPr marL="171450" indent="-171450">
              <a:buFont typeface="Arial" panose="020B0604020202020204" pitchFamily="34" charset="0"/>
              <a:buChar char="•"/>
            </a:pPr>
            <a:endParaRPr lang="en-US" b="0" baseline="0" dirty="0"/>
          </a:p>
          <a:p>
            <a:pPr marL="171450" indent="-171450">
              <a:buFont typeface="Arial" panose="020B0604020202020204" pitchFamily="34" charset="0"/>
              <a:buChar char="•"/>
            </a:pPr>
            <a:r>
              <a:rPr lang="en-US" b="0" baseline="0" dirty="0"/>
              <a:t>Degrees of freedom are equal to the number of categories minus one. This can be thought of as the free number of categories, which is the number of categories minus the parameters that have to be estimated (which is 1). The parameter that has to be estimated is the expected number per category.  Another way to thing of this is the degrees of freedom is how many values are free to vary.  If I told you that an average of 3 numbers was equal to 5 and that the first two numbers were 4 and 6, you would know exactly what the third number is.  Numerically this is 5 = (4+6+X)/3 and we want to know what X is (it has to be 5).  Since the expected number of objects per category is the average number per category, and for any given average for n objects, there are n-1 free values and the final value (the nth) value is determined by the n-1 values before it. </a:t>
            </a:r>
          </a:p>
          <a:p>
            <a:pPr marL="628650" lvl="1" indent="-171450">
              <a:buFont typeface="Arial" panose="020B0604020202020204" pitchFamily="34" charset="0"/>
              <a:buChar char="•"/>
            </a:pPr>
            <a:r>
              <a:rPr lang="en-US" b="0" baseline="0" dirty="0"/>
              <a:t>Note: if more variables have to be estimate the degrees of freedom will change. For the chi-square test for equality we only have to estimate 1 parameter (the expected value) so we have n-1 degrees of freedom. </a:t>
            </a:r>
          </a:p>
        </p:txBody>
      </p:sp>
      <p:sp>
        <p:nvSpPr>
          <p:cNvPr id="4" name="Slide Number Placeholder 3"/>
          <p:cNvSpPr>
            <a:spLocks noGrp="1"/>
          </p:cNvSpPr>
          <p:nvPr>
            <p:ph type="sldNum" sz="quarter" idx="10"/>
          </p:nvPr>
        </p:nvSpPr>
        <p:spPr/>
        <p:txBody>
          <a:bodyPr/>
          <a:lstStyle/>
          <a:p>
            <a:fld id="{00F6B30C-4948-AC4E-A971-35152792416C}" type="slidenum">
              <a:rPr lang="en-US" smtClean="0"/>
              <a:pPr/>
              <a:t>10</a:t>
            </a:fld>
            <a:endParaRPr lang="en-US"/>
          </a:p>
        </p:txBody>
      </p:sp>
    </p:spTree>
    <p:extLst>
      <p:ext uri="{BB962C8B-B14F-4D97-AF65-F5344CB8AC3E}">
        <p14:creationId xmlns:p14="http://schemas.microsoft.com/office/powerpoint/2010/main" val="402120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endParaRPr lang="en-US" b="0" dirty="0"/>
          </a:p>
          <a:p>
            <a:pPr marL="171450" indent="-171450">
              <a:buFont typeface="Arial" panose="020B0604020202020204" pitchFamily="34" charset="0"/>
              <a:buChar char="•"/>
            </a:pPr>
            <a:r>
              <a:rPr lang="en-US" b="0" dirty="0"/>
              <a:t>Step 3 is to find the critical value.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baseline="0" dirty="0"/>
              <a:t>The level of significance is the probability of finding a significant difference when there is none. In other words, it is the probability of rejecting the null hypothesis when we should in fact be accepting it.</a:t>
            </a:r>
          </a:p>
          <a:p>
            <a:pPr marL="171450" indent="-171450">
              <a:buFont typeface="Arial" panose="020B0604020202020204" pitchFamily="34" charset="0"/>
              <a:buChar char="•"/>
            </a:pPr>
            <a:endParaRPr lang="en-US" b="0" baseline="0" dirty="0"/>
          </a:p>
          <a:p>
            <a:pPr marL="171450" indent="-171450">
              <a:buFont typeface="Arial" panose="020B0604020202020204" pitchFamily="34" charset="0"/>
              <a:buChar char="•"/>
            </a:pPr>
            <a:r>
              <a:rPr lang="en-US" b="0" baseline="0" dirty="0"/>
              <a:t>When we set the level of significance equal to 0.05 (an alpha of 0.05) it means if we repeated a study 100 times when the number of items in each category is in fact equal, we will reject the null hypothesis 5 out of 100 times and come to the incorrect conclusion that the number of items in each category is not equal.  </a:t>
            </a:r>
          </a:p>
          <a:p>
            <a:pPr marL="171450" indent="-171450">
              <a:buFont typeface="Arial" panose="020B0604020202020204" pitchFamily="34" charset="0"/>
              <a:buChar char="•"/>
            </a:pPr>
            <a:endParaRPr lang="en-US" b="0" baseline="0" dirty="0"/>
          </a:p>
          <a:p>
            <a:pPr marL="171450" indent="-171450">
              <a:buFont typeface="Arial" panose="020B0604020202020204" pitchFamily="34" charset="0"/>
              <a:buChar char="•"/>
            </a:pPr>
            <a:r>
              <a:rPr lang="en-US" b="0" baseline="0" dirty="0"/>
              <a:t>The level of significance may be set to a different value depending on the situation.  For instance, if we are think of a statistical analysis used by pharmaceutical companies to evaluate if a certain drug has the negative effect of causing people to go into seizures, then we may use a level of significance of 0.01 or even 0.00001 (0.001%) .  If we are discussing the level of significance used by a investor in the stock market, they may choose something higher, say 0.20, if they are willing to accept a bigger risk for a larger payoff.</a:t>
            </a:r>
          </a:p>
          <a:p>
            <a:pPr marL="171450" indent="-171450">
              <a:buFont typeface="Arial" panose="020B0604020202020204" pitchFamily="34" charset="0"/>
              <a:buChar char="•"/>
            </a:pPr>
            <a:endParaRPr lang="en-US" b="0" baseline="0" dirty="0"/>
          </a:p>
          <a:p>
            <a:pPr marL="171450" indent="-171450">
              <a:buFont typeface="Arial" panose="020B0604020202020204" pitchFamily="34" charset="0"/>
              <a:buChar char="•"/>
            </a:pPr>
            <a:r>
              <a:rPr lang="en-US" b="0" baseline="0" dirty="0"/>
              <a:t>Note: understanding what the level of significance means is not required by the AP Biology class and it actually requires knowledge of probability theory.  A level of significance of 0.05 will always be used in biology classes and for the AP Biology exam unless explicitly stated otherwise. </a:t>
            </a:r>
            <a:endParaRPr lang="en-US" b="0"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11</a:t>
            </a:fld>
            <a:endParaRPr lang="en-US"/>
          </a:p>
        </p:txBody>
      </p:sp>
    </p:spTree>
    <p:extLst>
      <p:ext uri="{BB962C8B-B14F-4D97-AF65-F5344CB8AC3E}">
        <p14:creationId xmlns:p14="http://schemas.microsoft.com/office/powerpoint/2010/main" val="1212654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endParaRPr lang="en-US" b="0" dirty="0"/>
          </a:p>
          <a:p>
            <a:pPr marL="171450" indent="-171450">
              <a:buFont typeface="Arial" panose="020B0604020202020204" pitchFamily="34" charset="0"/>
              <a:buChar char="•"/>
            </a:pPr>
            <a:r>
              <a:rPr lang="en-US" b="0" dirty="0"/>
              <a:t>Step 4- determine the result of your test.</a:t>
            </a:r>
          </a:p>
          <a:p>
            <a:pPr marL="171450" indent="-171450">
              <a:buFont typeface="Arial" panose="020B0604020202020204" pitchFamily="34" charset="0"/>
              <a:buChar char="•"/>
            </a:pPr>
            <a:r>
              <a:rPr lang="en-US" b="0" dirty="0"/>
              <a:t>Compare</a:t>
            </a:r>
            <a:r>
              <a:rPr lang="en-US" b="0" baseline="0" dirty="0"/>
              <a:t> your sum of squares to the critical value from the chi-square table.</a:t>
            </a:r>
          </a:p>
          <a:p>
            <a:pPr marL="171450" indent="-171450">
              <a:buFont typeface="Arial" panose="020B0604020202020204" pitchFamily="34" charset="0"/>
              <a:buChar char="•"/>
            </a:pPr>
            <a:r>
              <a:rPr lang="en-US" b="0" baseline="0" dirty="0"/>
              <a:t>Students should always be able to translate rejecting or accepting the null hypothesis into a statistical statement and a conclusion statement relating back to the main purpose of the study.  Students should also be able to generate a new hypothesis if the result of the test is to reject the null hypothesis, that is, use their background knowledge on the topic to come up with a probably reason as to why the test was rejected.</a:t>
            </a:r>
          </a:p>
          <a:p>
            <a:pPr marL="171450" indent="-171450">
              <a:buFont typeface="Arial" panose="020B0604020202020204" pitchFamily="34" charset="0"/>
              <a:buChar char="•"/>
            </a:pPr>
            <a:r>
              <a:rPr lang="en-US" b="0" baseline="0" dirty="0"/>
              <a:t>Back to our example with the plots of land and the weed killer and weeds.  If we rejected the null, we would say that the number of weeds is not statistically equal in the plot without weed killer and the plot with weed killer and we conclude this difference is due to some other cause than random chance.  We may hypothesize that in fact the weed killer did it’s job and killed some weeds, which is why the plots had different numbers of weeds in them.</a:t>
            </a:r>
          </a:p>
          <a:p>
            <a:pPr marL="0" indent="0">
              <a:buFont typeface="Arial" panose="020B0604020202020204" pitchFamily="34" charset="0"/>
              <a:buNone/>
            </a:pPr>
            <a:endParaRPr lang="en-US" b="0" baseline="0" dirty="0"/>
          </a:p>
          <a:p>
            <a:pPr marL="0" indent="0">
              <a:buFont typeface="Arial" panose="020B0604020202020204" pitchFamily="34" charset="0"/>
              <a:buNone/>
            </a:pPr>
            <a:r>
              <a:rPr lang="en-US" b="1" baseline="0" dirty="0"/>
              <a:t>NOW, let’s work through a real example (starting next slide)</a:t>
            </a:r>
            <a:endParaRPr lang="en-US" b="1"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12</a:t>
            </a:fld>
            <a:endParaRPr lang="en-US"/>
          </a:p>
        </p:txBody>
      </p:sp>
    </p:spTree>
    <p:extLst>
      <p:ext uri="{BB962C8B-B14F-4D97-AF65-F5344CB8AC3E}">
        <p14:creationId xmlns:p14="http://schemas.microsoft.com/office/powerpoint/2010/main" val="17527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p>
          <a:p>
            <a:r>
              <a:rPr lang="en-US" b="0" dirty="0"/>
              <a:t>Now everyone will work together to go through a chi-square example step by step,</a:t>
            </a:r>
            <a:r>
              <a:rPr lang="en-US" b="0" baseline="0" dirty="0"/>
              <a:t> it involves silver and gold Hershey kisses in a paper bag.</a:t>
            </a:r>
          </a:p>
          <a:p>
            <a:endParaRPr lang="en-US" b="0" baseline="0" dirty="0"/>
          </a:p>
          <a:p>
            <a:r>
              <a:rPr lang="en-US" b="1" baseline="0" dirty="0"/>
              <a:t>Problem set up</a:t>
            </a:r>
            <a:endParaRPr lang="en-US" b="0" baseline="0" dirty="0"/>
          </a:p>
          <a:p>
            <a:r>
              <a:rPr lang="en-US" b="0" baseline="0" dirty="0"/>
              <a:t>We have a bag filled with silver (regular) and gold (almond) Hershey Kisses. </a:t>
            </a:r>
          </a:p>
          <a:p>
            <a:r>
              <a:rPr lang="en-US" b="0" baseline="0" dirty="0"/>
              <a:t>Ask the students what the null hypothesis is.</a:t>
            </a:r>
          </a:p>
          <a:p>
            <a:endParaRPr lang="en-US" b="0" baseline="0" dirty="0"/>
          </a:p>
          <a:p>
            <a:r>
              <a:rPr lang="en-US" b="1" baseline="0" dirty="0"/>
              <a:t>Helpful Hints</a:t>
            </a:r>
            <a:endParaRPr lang="en-US" b="0" baseline="0" dirty="0"/>
          </a:p>
          <a:p>
            <a:r>
              <a:rPr lang="en-US" b="0" baseline="0" dirty="0"/>
              <a:t>If the students are missing the mark, tell them we are interested in the number of kisses in the bag.</a:t>
            </a:r>
          </a:p>
          <a:p>
            <a:r>
              <a:rPr lang="en-US" b="0" baseline="0" dirty="0"/>
              <a:t>If they still don’t get it, remind them chi-square tests equality of objects in categories. Ask what the categories are (gold vs. silver kisses).  </a:t>
            </a:r>
            <a:endParaRPr lang="en-US" b="1" baseline="0" dirty="0"/>
          </a:p>
          <a:p>
            <a:endParaRPr lang="en-US" b="0" dirty="0"/>
          </a:p>
          <a:p>
            <a:r>
              <a:rPr lang="en-US" b="1" dirty="0"/>
              <a:t>Photo</a:t>
            </a:r>
            <a:r>
              <a:rPr lang="en-US" b="1" baseline="0" dirty="0"/>
              <a:t> credits this slide:</a:t>
            </a:r>
            <a:endParaRPr lang="en-US" b="0" baseline="0" dirty="0"/>
          </a:p>
          <a:p>
            <a:r>
              <a:rPr lang="en-US" b="0" dirty="0"/>
              <a:t>Silver</a:t>
            </a:r>
            <a:r>
              <a:rPr lang="en-US" b="0" baseline="0" dirty="0"/>
              <a:t> Hershey Kiss: http://onekit.enr-corp.com/1002116/images.html</a:t>
            </a:r>
          </a:p>
          <a:p>
            <a:r>
              <a:rPr lang="en-US" b="0" baseline="0" dirty="0"/>
              <a:t>Gold Hershey Kiss: http://www.polyvore.com/gold_hershey_kiss/thing?id=644797</a:t>
            </a:r>
          </a:p>
          <a:p>
            <a:endParaRPr lang="en-US" b="0" baseline="0" dirty="0"/>
          </a:p>
          <a:p>
            <a:endParaRPr lang="en-US" b="0" baseline="0" dirty="0"/>
          </a:p>
          <a:p>
            <a:endParaRPr lang="en-US" b="0" dirty="0"/>
          </a:p>
        </p:txBody>
      </p:sp>
      <p:sp>
        <p:nvSpPr>
          <p:cNvPr id="4" name="Slide Number Placeholder 3"/>
          <p:cNvSpPr>
            <a:spLocks noGrp="1"/>
          </p:cNvSpPr>
          <p:nvPr>
            <p:ph type="sldNum" sz="quarter" idx="10"/>
          </p:nvPr>
        </p:nvSpPr>
        <p:spPr/>
        <p:txBody>
          <a:bodyPr/>
          <a:lstStyle/>
          <a:p>
            <a:fld id="{7B77A89D-8C1C-4839-A3F6-CDBEE1C5B660}" type="slidenum">
              <a:rPr lang="en-US" smtClean="0"/>
              <a:t>13</a:t>
            </a:fld>
            <a:endParaRPr lang="en-US"/>
          </a:p>
        </p:txBody>
      </p:sp>
    </p:spTree>
    <p:extLst>
      <p:ext uri="{BB962C8B-B14F-4D97-AF65-F5344CB8AC3E}">
        <p14:creationId xmlns:p14="http://schemas.microsoft.com/office/powerpoint/2010/main" val="176705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a:t>
            </a:r>
          </a:p>
          <a:p>
            <a:r>
              <a:rPr lang="en-US" b="0" dirty="0"/>
              <a:t>The null hypothesis is that there is no significant difference in the</a:t>
            </a:r>
            <a:r>
              <a:rPr lang="en-US" b="0" baseline="0" dirty="0"/>
              <a:t> number of gold and silver Hershey kisses in the bag. Any difference is due to random chance alone.</a:t>
            </a:r>
            <a:endParaRPr lang="en-US" b="0" dirty="0"/>
          </a:p>
          <a:p>
            <a:endParaRPr lang="en-US" b="0" dirty="0"/>
          </a:p>
          <a:p>
            <a:r>
              <a:rPr lang="en-US" b="1" dirty="0"/>
              <a:t>Photo</a:t>
            </a:r>
            <a:r>
              <a:rPr lang="en-US" b="1" baseline="0" dirty="0"/>
              <a:t> credits this slide:</a:t>
            </a:r>
            <a:endParaRPr lang="en-US" b="0" baseline="0" dirty="0"/>
          </a:p>
          <a:p>
            <a:r>
              <a:rPr lang="en-US" b="0" dirty="0"/>
              <a:t>Silver</a:t>
            </a:r>
            <a:r>
              <a:rPr lang="en-US" b="0" baseline="0" dirty="0"/>
              <a:t> Hershey Kiss: http://onekit.enr-corp.com/1002116/images.html</a:t>
            </a:r>
          </a:p>
          <a:p>
            <a:r>
              <a:rPr lang="en-US" b="0" baseline="0" dirty="0"/>
              <a:t>Gold Hershey Kiss: http://www.polyvore.com/gold_hershey_kiss/thing?id=6447977</a:t>
            </a:r>
          </a:p>
          <a:p>
            <a:endParaRPr lang="en-US" b="0" baseline="0" dirty="0"/>
          </a:p>
          <a:p>
            <a:endParaRPr lang="en-US" b="0" dirty="0"/>
          </a:p>
          <a:p>
            <a:endParaRPr lang="en-US"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14</a:t>
            </a:fld>
            <a:endParaRPr lang="en-US"/>
          </a:p>
        </p:txBody>
      </p:sp>
    </p:spTree>
    <p:extLst>
      <p:ext uri="{BB962C8B-B14F-4D97-AF65-F5344CB8AC3E}">
        <p14:creationId xmlns:p14="http://schemas.microsoft.com/office/powerpoint/2010/main" val="868021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a:t>
            </a:r>
            <a:endParaRPr lang="en-US" b="0" dirty="0"/>
          </a:p>
          <a:p>
            <a:r>
              <a:rPr lang="en-US" b="0" dirty="0"/>
              <a:t>Here</a:t>
            </a:r>
            <a:r>
              <a:rPr lang="en-US" b="0" baseline="0" dirty="0"/>
              <a:t> is the  data table. Remember step 2 is to calculate the chi-square values. </a:t>
            </a:r>
          </a:p>
          <a:p>
            <a:r>
              <a:rPr lang="en-US" b="0" baseline="0" dirty="0"/>
              <a:t>First we will need our observed data.</a:t>
            </a:r>
          </a:p>
          <a:p>
            <a:endParaRPr lang="en-US" b="1" dirty="0"/>
          </a:p>
          <a:p>
            <a:r>
              <a:rPr lang="en-US" dirty="0"/>
              <a:t>Statement:</a:t>
            </a:r>
            <a:r>
              <a:rPr lang="en-US" baseline="0" dirty="0"/>
              <a:t> </a:t>
            </a:r>
          </a:p>
          <a:p>
            <a:r>
              <a:rPr lang="el-GR" dirty="0"/>
              <a:t>Σ</a:t>
            </a:r>
            <a:r>
              <a:rPr lang="en-US" dirty="0"/>
              <a:t>χ</a:t>
            </a:r>
            <a:r>
              <a:rPr lang="en-US" baseline="30000" dirty="0"/>
              <a:t>2</a:t>
            </a:r>
            <a:r>
              <a:rPr lang="en-US" dirty="0"/>
              <a:t>   means sum of chi-squares</a:t>
            </a:r>
          </a:p>
        </p:txBody>
      </p:sp>
      <p:sp>
        <p:nvSpPr>
          <p:cNvPr id="4" name="Slide Number Placeholder 3"/>
          <p:cNvSpPr>
            <a:spLocks noGrp="1"/>
          </p:cNvSpPr>
          <p:nvPr>
            <p:ph type="sldNum" sz="quarter" idx="10"/>
          </p:nvPr>
        </p:nvSpPr>
        <p:spPr/>
        <p:txBody>
          <a:bodyPr/>
          <a:lstStyle/>
          <a:p>
            <a:fld id="{7B77A89D-8C1C-4839-A3F6-CDBEE1C5B660}" type="slidenum">
              <a:rPr lang="en-US" smtClean="0"/>
              <a:t>15</a:t>
            </a:fld>
            <a:endParaRPr lang="en-US"/>
          </a:p>
        </p:txBody>
      </p:sp>
    </p:spTree>
    <p:extLst>
      <p:ext uri="{BB962C8B-B14F-4D97-AF65-F5344CB8AC3E}">
        <p14:creationId xmlns:p14="http://schemas.microsoft.com/office/powerpoint/2010/main" val="4894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a:t>
            </a:r>
            <a:endParaRPr lang="en-US" b="0" dirty="0"/>
          </a:p>
          <a:p>
            <a:r>
              <a:rPr lang="en-US" b="0" dirty="0"/>
              <a:t>If the</a:t>
            </a:r>
            <a:r>
              <a:rPr lang="en-US" b="0" baseline="0" dirty="0"/>
              <a:t> observed data is 17 silver kisses and 3 gold kisses, this gives a total of 20 kisses.</a:t>
            </a:r>
          </a:p>
          <a:p>
            <a:r>
              <a:rPr lang="en-US" b="0" baseline="0" dirty="0"/>
              <a:t>What is the expected amount per category?</a:t>
            </a:r>
            <a:endParaRPr lang="en-US" b="0" dirty="0"/>
          </a:p>
          <a:p>
            <a:endParaRPr lang="en-US" b="1" dirty="0"/>
          </a:p>
          <a:p>
            <a:r>
              <a:rPr lang="en-US" dirty="0"/>
              <a:t>Statement:</a:t>
            </a:r>
            <a:r>
              <a:rPr lang="en-US" baseline="0" dirty="0"/>
              <a:t> </a:t>
            </a:r>
          </a:p>
          <a:p>
            <a:r>
              <a:rPr lang="el-GR" dirty="0"/>
              <a:t>Σ</a:t>
            </a:r>
            <a:r>
              <a:rPr lang="en-US" dirty="0"/>
              <a:t>χ</a:t>
            </a:r>
            <a:r>
              <a:rPr lang="en-US" baseline="30000" dirty="0"/>
              <a:t>2</a:t>
            </a:r>
            <a:r>
              <a:rPr lang="en-US" dirty="0"/>
              <a:t>   means sum of chi-squares</a:t>
            </a:r>
          </a:p>
        </p:txBody>
      </p:sp>
      <p:sp>
        <p:nvSpPr>
          <p:cNvPr id="4" name="Slide Number Placeholder 3"/>
          <p:cNvSpPr>
            <a:spLocks noGrp="1"/>
          </p:cNvSpPr>
          <p:nvPr>
            <p:ph type="sldNum" sz="quarter" idx="10"/>
          </p:nvPr>
        </p:nvSpPr>
        <p:spPr/>
        <p:txBody>
          <a:bodyPr/>
          <a:lstStyle/>
          <a:p>
            <a:fld id="{7B77A89D-8C1C-4839-A3F6-CDBEE1C5B660}" type="slidenum">
              <a:rPr lang="en-US" smtClean="0"/>
              <a:t>16</a:t>
            </a:fld>
            <a:endParaRPr lang="en-US"/>
          </a:p>
        </p:txBody>
      </p:sp>
    </p:spTree>
    <p:extLst>
      <p:ext uri="{BB962C8B-B14F-4D97-AF65-F5344CB8AC3E}">
        <p14:creationId xmlns:p14="http://schemas.microsoft.com/office/powerpoint/2010/main" val="48940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Points</a:t>
            </a:r>
            <a:endParaRPr lang="en-US" b="0" dirty="0"/>
          </a:p>
          <a:p>
            <a:r>
              <a:rPr lang="en-US" b="0" dirty="0"/>
              <a:t>The</a:t>
            </a:r>
            <a:r>
              <a:rPr lang="en-US" b="0" baseline="0" dirty="0"/>
              <a:t> expected value is 10 per category. This is found from 20/2 = 10</a:t>
            </a:r>
          </a:p>
          <a:p>
            <a:r>
              <a:rPr lang="en-US" b="0" baseline="0" dirty="0"/>
              <a:t>Note the expected value is the same for each category.</a:t>
            </a:r>
          </a:p>
          <a:p>
            <a:r>
              <a:rPr lang="en-US" b="0" baseline="0" dirty="0"/>
              <a:t>Now we need to calculate the chi-square values. It is laid out step by step in this table to make things simpler.</a:t>
            </a:r>
            <a:endParaRPr lang="en-US" b="0" dirty="0"/>
          </a:p>
          <a:p>
            <a:endParaRPr lang="en-US" b="0" dirty="0"/>
          </a:p>
        </p:txBody>
      </p:sp>
      <p:sp>
        <p:nvSpPr>
          <p:cNvPr id="4" name="Slide Number Placeholder 3"/>
          <p:cNvSpPr>
            <a:spLocks noGrp="1"/>
          </p:cNvSpPr>
          <p:nvPr>
            <p:ph type="sldNum" sz="quarter" idx="10"/>
          </p:nvPr>
        </p:nvSpPr>
        <p:spPr/>
        <p:txBody>
          <a:bodyPr/>
          <a:lstStyle/>
          <a:p>
            <a:fld id="{7B77A89D-8C1C-4839-A3F6-CDBEE1C5B660}" type="slidenum">
              <a:rPr lang="en-US" smtClean="0"/>
              <a:t>17</a:t>
            </a:fld>
            <a:endParaRPr lang="en-US"/>
          </a:p>
        </p:txBody>
      </p:sp>
    </p:spTree>
    <p:extLst>
      <p:ext uri="{BB962C8B-B14F-4D97-AF65-F5344CB8AC3E}">
        <p14:creationId xmlns:p14="http://schemas.microsoft.com/office/powerpoint/2010/main" val="48940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a:t>
            </a:r>
            <a:endParaRPr lang="en-US" b="0" baseline="0" dirty="0"/>
          </a:p>
          <a:p>
            <a:r>
              <a:rPr lang="en-US" b="0" baseline="0" dirty="0"/>
              <a:t>This is what the data table looks like filled out.</a:t>
            </a:r>
          </a:p>
          <a:p>
            <a:r>
              <a:rPr lang="en-US" b="0" baseline="0" dirty="0"/>
              <a:t>First we did observed-expected.</a:t>
            </a:r>
          </a:p>
          <a:p>
            <a:r>
              <a:rPr lang="en-US" b="0" baseline="0" dirty="0"/>
              <a:t>Then (observed-expected)^2</a:t>
            </a:r>
          </a:p>
          <a:p>
            <a:r>
              <a:rPr lang="en-US" b="0" baseline="0" dirty="0"/>
              <a:t>The (observed-expected)^2/expected</a:t>
            </a:r>
          </a:p>
          <a:p>
            <a:endParaRPr lang="en-US" b="0" baseline="0" dirty="0"/>
          </a:p>
          <a:p>
            <a:endParaRPr lang="en-US" b="1" dirty="0"/>
          </a:p>
        </p:txBody>
      </p:sp>
      <p:sp>
        <p:nvSpPr>
          <p:cNvPr id="4" name="Slide Number Placeholder 3"/>
          <p:cNvSpPr>
            <a:spLocks noGrp="1"/>
          </p:cNvSpPr>
          <p:nvPr>
            <p:ph type="sldNum" sz="quarter" idx="10"/>
          </p:nvPr>
        </p:nvSpPr>
        <p:spPr/>
        <p:txBody>
          <a:bodyPr/>
          <a:lstStyle/>
          <a:p>
            <a:fld id="{7B77A89D-8C1C-4839-A3F6-CDBEE1C5B660}" type="slidenum">
              <a:rPr lang="en-US" smtClean="0"/>
              <a:t>18</a:t>
            </a:fld>
            <a:endParaRPr lang="en-US"/>
          </a:p>
        </p:txBody>
      </p:sp>
    </p:spTree>
    <p:extLst>
      <p:ext uri="{BB962C8B-B14F-4D97-AF65-F5344CB8AC3E}">
        <p14:creationId xmlns:p14="http://schemas.microsoft.com/office/powerpoint/2010/main" val="2459162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a:t>
            </a:r>
          </a:p>
          <a:p>
            <a:r>
              <a:rPr lang="en-US" b="0" dirty="0"/>
              <a:t>Sum</a:t>
            </a:r>
            <a:r>
              <a:rPr lang="en-US" b="0" baseline="0" dirty="0"/>
              <a:t> of chi-squares is 9.8</a:t>
            </a:r>
            <a:endParaRPr lang="en-US" b="0" dirty="0"/>
          </a:p>
          <a:p>
            <a:endParaRPr lang="en-US" dirty="0"/>
          </a:p>
          <a:p>
            <a:r>
              <a:rPr lang="en-US" dirty="0"/>
              <a:t>Statement:</a:t>
            </a:r>
            <a:r>
              <a:rPr lang="en-US" baseline="0" dirty="0"/>
              <a:t> </a:t>
            </a:r>
          </a:p>
          <a:p>
            <a:r>
              <a:rPr lang="el-GR" dirty="0"/>
              <a:t>Σ</a:t>
            </a:r>
            <a:r>
              <a:rPr lang="en-US" dirty="0"/>
              <a:t>χ</a:t>
            </a:r>
            <a:r>
              <a:rPr lang="en-US" baseline="30000" dirty="0"/>
              <a:t>2</a:t>
            </a:r>
            <a:r>
              <a:rPr lang="en-US" dirty="0"/>
              <a:t>   means sum of chi-squares</a:t>
            </a:r>
          </a:p>
        </p:txBody>
      </p:sp>
      <p:sp>
        <p:nvSpPr>
          <p:cNvPr id="4" name="Slide Number Placeholder 3"/>
          <p:cNvSpPr>
            <a:spLocks noGrp="1"/>
          </p:cNvSpPr>
          <p:nvPr>
            <p:ph type="sldNum" sz="quarter" idx="10"/>
          </p:nvPr>
        </p:nvSpPr>
        <p:spPr/>
        <p:txBody>
          <a:bodyPr/>
          <a:lstStyle/>
          <a:p>
            <a:fld id="{7B77A89D-8C1C-4839-A3F6-CDBEE1C5B660}" type="slidenum">
              <a:rPr lang="en-US" smtClean="0"/>
              <a:t>19</a:t>
            </a:fld>
            <a:endParaRPr lang="en-US"/>
          </a:p>
        </p:txBody>
      </p:sp>
    </p:spTree>
    <p:extLst>
      <p:ext uri="{BB962C8B-B14F-4D97-AF65-F5344CB8AC3E}">
        <p14:creationId xmlns:p14="http://schemas.microsoft.com/office/powerpoint/2010/main" val="368867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Main Points:</a:t>
            </a:r>
          </a:p>
          <a:p>
            <a:pPr marL="171450" indent="-171450">
              <a:buFont typeface="Arial" panose="020B0604020202020204" pitchFamily="34" charset="0"/>
              <a:buChar char="•"/>
            </a:pPr>
            <a:r>
              <a:rPr lang="en-US" dirty="0"/>
              <a:t>Correct pronunciation of chi-square (background knowledge on origin of word</a:t>
            </a:r>
            <a:r>
              <a:rPr lang="en-US" baseline="0" dirty="0"/>
              <a:t> chi)</a:t>
            </a:r>
          </a:p>
          <a:p>
            <a:pPr marL="171450" indent="-171450">
              <a:buFont typeface="Arial" panose="020B0604020202020204" pitchFamily="34" charset="0"/>
              <a:buChar char="•"/>
            </a:pPr>
            <a:r>
              <a:rPr lang="en-US" baseline="0" dirty="0"/>
              <a:t>Greek letters are often used in mathematical and statistical applications as the Greeks were the pivotal to the fields of mathematics and statistics.</a:t>
            </a:r>
          </a:p>
          <a:p>
            <a:pPr marL="171450" indent="-171450">
              <a:buFont typeface="Arial" panose="020B0604020202020204" pitchFamily="34" charset="0"/>
              <a:buChar char="•"/>
            </a:pPr>
            <a:r>
              <a:rPr lang="en-US" baseline="0" dirty="0"/>
              <a:t>General usage of chi-square test</a:t>
            </a:r>
          </a:p>
          <a:p>
            <a:pPr marL="628650" lvl="1" indent="-171450">
              <a:buFont typeface="Arial" panose="020B0604020202020204" pitchFamily="34" charset="0"/>
              <a:buChar char="•"/>
            </a:pPr>
            <a:r>
              <a:rPr lang="en-US" baseline="0" dirty="0"/>
              <a:t>We will be learning the Chi-squared test for equality</a:t>
            </a:r>
          </a:p>
          <a:p>
            <a:pPr marL="628650" lvl="1" indent="-171450">
              <a:buFont typeface="Arial" panose="020B0604020202020204" pitchFamily="34" charset="0"/>
              <a:buChar char="•"/>
            </a:pPr>
            <a:r>
              <a:rPr lang="en-US" baseline="0" dirty="0"/>
              <a:t>There are other versions of the chi-squared test including goodness of fit and the basis for the likelihood ratio test (this statement is optional, if you feel it will confuse the students, just reinforce that other versions exist, but we are just learning the test for equality)</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Misconceptions</a:t>
            </a:r>
            <a:endParaRPr lang="en-US" b="0" baseline="0" dirty="0"/>
          </a:p>
          <a:p>
            <a:pPr marL="0" lvl="0" indent="0">
              <a:buFont typeface="Arial" panose="020B0604020202020204" pitchFamily="34" charset="0"/>
              <a:buNone/>
            </a:pPr>
            <a:r>
              <a:rPr lang="en-US" b="0" baseline="0" dirty="0"/>
              <a:t>Some students may be confused with the term equality. We are not looking for strict equality, rather we are speaking about statistical equality.  Statistical equality means that two numbers can be equal if one is equal to the other plus or minus some error.</a:t>
            </a:r>
            <a:endParaRPr lang="en-US" b="1" baseline="0" dirty="0"/>
          </a:p>
          <a:p>
            <a:pPr marL="0" indent="0">
              <a:buFont typeface="Arial" pitchFamily="34" charset="0"/>
              <a:buNone/>
            </a:pPr>
            <a:endParaRPr lang="en-US" baseline="0" dirty="0"/>
          </a:p>
        </p:txBody>
      </p:sp>
      <p:sp>
        <p:nvSpPr>
          <p:cNvPr id="4" name="Slide Number Placeholder 3"/>
          <p:cNvSpPr>
            <a:spLocks noGrp="1"/>
          </p:cNvSpPr>
          <p:nvPr>
            <p:ph type="sldNum" sz="quarter" idx="10"/>
          </p:nvPr>
        </p:nvSpPr>
        <p:spPr/>
        <p:txBody>
          <a:bodyPr/>
          <a:lstStyle/>
          <a:p>
            <a:fld id="{7B77A89D-8C1C-4839-A3F6-CDBEE1C5B660}" type="slidenum">
              <a:rPr lang="en-US" smtClean="0"/>
              <a:t>2</a:t>
            </a:fld>
            <a:endParaRPr lang="en-US"/>
          </a:p>
        </p:txBody>
      </p:sp>
    </p:spTree>
    <p:extLst>
      <p:ext uri="{BB962C8B-B14F-4D97-AF65-F5344CB8AC3E}">
        <p14:creationId xmlns:p14="http://schemas.microsoft.com/office/powerpoint/2010/main" val="3832611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20</a:t>
            </a:fld>
            <a:endParaRPr lang="en-US"/>
          </a:p>
        </p:txBody>
      </p:sp>
    </p:spTree>
    <p:extLst>
      <p:ext uri="{BB962C8B-B14F-4D97-AF65-F5344CB8AC3E}">
        <p14:creationId xmlns:p14="http://schemas.microsoft.com/office/powerpoint/2010/main" val="2111146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endParaRPr lang="en-US" b="0" dirty="0"/>
          </a:p>
          <a:p>
            <a:r>
              <a:rPr lang="en-US" b="0" dirty="0"/>
              <a:t>What is the</a:t>
            </a:r>
            <a:r>
              <a:rPr lang="en-US" b="0" baseline="0" dirty="0"/>
              <a:t> result of the test?</a:t>
            </a:r>
          </a:p>
          <a:p>
            <a:r>
              <a:rPr lang="en-US" b="0" baseline="0" dirty="0"/>
              <a:t>The critical value is 3.84 and our sum of Chi-square values is 9.8</a:t>
            </a:r>
          </a:p>
          <a:p>
            <a:endParaRPr lang="en-US" b="0" baseline="0" dirty="0"/>
          </a:p>
          <a:p>
            <a:r>
              <a:rPr lang="en-US" b="0" baseline="0" dirty="0"/>
              <a:t>Since the Chi-square value is greater than the critical value we reject the null hypothesis. The number of gold and Hershey kisses in the bag are not statistically equal, and the differences are due to something other than random chance alone.</a:t>
            </a:r>
          </a:p>
          <a:p>
            <a:endParaRPr lang="en-US" b="0" baseline="0" dirty="0"/>
          </a:p>
          <a:p>
            <a:r>
              <a:rPr lang="en-US" b="1" baseline="0" dirty="0"/>
              <a:t>Ask the class to come up with some reasons other than randomness?</a:t>
            </a:r>
          </a:p>
          <a:p>
            <a:r>
              <a:rPr lang="en-US" b="0" baseline="0" dirty="0"/>
              <a:t>Examples of answers:</a:t>
            </a:r>
          </a:p>
          <a:p>
            <a:pPr marL="228600" indent="-228600">
              <a:buAutoNum type="arabicParenR"/>
            </a:pPr>
            <a:r>
              <a:rPr lang="en-US" b="0" baseline="0" dirty="0"/>
              <a:t>You purposely put more silver kisses into the bag.</a:t>
            </a:r>
          </a:p>
          <a:p>
            <a:pPr marL="228600" indent="-228600">
              <a:buAutoNum type="arabicParenR"/>
            </a:pPr>
            <a:r>
              <a:rPr lang="en-US" b="0" baseline="0" dirty="0"/>
              <a:t>Silver kisses are cheaper, so you had more of them.</a:t>
            </a:r>
          </a:p>
          <a:p>
            <a:pPr marL="228600" indent="-228600">
              <a:buAutoNum type="arabicParenR"/>
            </a:pPr>
            <a:r>
              <a:rPr lang="en-US" b="0" baseline="0" dirty="0"/>
              <a:t>You like gold kisses more, so you ate more of them, so fewer could go into the bag.</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7B77A89D-8C1C-4839-A3F6-CDBEE1C5B660}" type="slidenum">
              <a:rPr lang="en-US" smtClean="0"/>
              <a:t>21</a:t>
            </a:fld>
            <a:endParaRPr lang="en-US"/>
          </a:p>
        </p:txBody>
      </p:sp>
    </p:spTree>
    <p:extLst>
      <p:ext uri="{BB962C8B-B14F-4D97-AF65-F5344CB8AC3E}">
        <p14:creationId xmlns:p14="http://schemas.microsoft.com/office/powerpoint/2010/main" val="48940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endParaRPr lang="en-US" b="0" dirty="0"/>
          </a:p>
          <a:p>
            <a:r>
              <a:rPr lang="en-US" b="0" dirty="0"/>
              <a:t>What is the</a:t>
            </a:r>
            <a:r>
              <a:rPr lang="en-US" b="0" baseline="0" dirty="0"/>
              <a:t> result of the test?</a:t>
            </a:r>
          </a:p>
          <a:p>
            <a:r>
              <a:rPr lang="en-US" b="0" baseline="0" dirty="0"/>
              <a:t>The critical value is 3.84 and our sum of Chi-square values is 9.8</a:t>
            </a:r>
          </a:p>
          <a:p>
            <a:endParaRPr lang="en-US" b="0" baseline="0" dirty="0"/>
          </a:p>
          <a:p>
            <a:r>
              <a:rPr lang="en-US" b="0" baseline="0" dirty="0"/>
              <a:t>Since the Chi-square value is greater than the critical value we reject the null hypothesis. The number of gold and Hershey kisses in the bag are not statistically equal, and the differences are due to something other than random chance alone.</a:t>
            </a:r>
          </a:p>
          <a:p>
            <a:endParaRPr lang="en-US" b="0" baseline="0" dirty="0"/>
          </a:p>
          <a:p>
            <a:r>
              <a:rPr lang="en-US" b="1" baseline="0" dirty="0"/>
              <a:t>Ask the class to come up with some reasons other than randomness?</a:t>
            </a:r>
          </a:p>
          <a:p>
            <a:r>
              <a:rPr lang="en-US" b="0" baseline="0" dirty="0"/>
              <a:t>Examples of answers:</a:t>
            </a:r>
          </a:p>
          <a:p>
            <a:pPr marL="228600" indent="-228600">
              <a:buAutoNum type="arabicParenR"/>
            </a:pPr>
            <a:r>
              <a:rPr lang="en-US" b="0" baseline="0" dirty="0"/>
              <a:t>You purposely put more silver kisses into the bag.</a:t>
            </a:r>
          </a:p>
          <a:p>
            <a:pPr marL="228600" indent="-228600">
              <a:buAutoNum type="arabicParenR"/>
            </a:pPr>
            <a:r>
              <a:rPr lang="en-US" b="0" baseline="0" dirty="0"/>
              <a:t>Silver kisses are cheaper, so you had more of them.</a:t>
            </a:r>
          </a:p>
          <a:p>
            <a:pPr marL="228600" indent="-228600">
              <a:buAutoNum type="arabicParenR"/>
            </a:pPr>
            <a:r>
              <a:rPr lang="en-US" b="0" baseline="0" dirty="0"/>
              <a:t>You like gold kisses more, so you ate more of them, so fewer could go into the bag.</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7B77A89D-8C1C-4839-A3F6-CDBEE1C5B660}" type="slidenum">
              <a:rPr lang="en-US" smtClean="0"/>
              <a:t>22</a:t>
            </a:fld>
            <a:endParaRPr lang="en-US"/>
          </a:p>
        </p:txBody>
      </p:sp>
    </p:spTree>
    <p:extLst>
      <p:ext uri="{BB962C8B-B14F-4D97-AF65-F5344CB8AC3E}">
        <p14:creationId xmlns:p14="http://schemas.microsoft.com/office/powerpoint/2010/main" val="2230215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25</a:t>
            </a:fld>
            <a:endParaRPr lang="en-US"/>
          </a:p>
        </p:txBody>
      </p:sp>
    </p:spTree>
    <p:extLst>
      <p:ext uri="{BB962C8B-B14F-4D97-AF65-F5344CB8AC3E}">
        <p14:creationId xmlns:p14="http://schemas.microsoft.com/office/powerpoint/2010/main" val="1565273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1" dirty="0"/>
              <a:t>Summary: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power point introduced us to the chi-square test for equality. </a:t>
            </a:r>
            <a:r>
              <a:rPr lang="en-US" baseline="0" dirty="0"/>
              <a:t>The chi-square test for equality is used to determine if the number of objects in each category is statistically equal.  If the number of objects is statistically equal, we say any differences are due to random chance alone. </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We have reviewed the steps for conducting a chi-square test of equality.</a:t>
            </a:r>
          </a:p>
          <a:p>
            <a:pPr marL="685800" lvl="1" indent="-228600">
              <a:buAutoNum type="arabicParenR"/>
            </a:pPr>
            <a:r>
              <a:rPr lang="en-US" sz="1200" kern="1200" baseline="0" dirty="0">
                <a:solidFill>
                  <a:schemeClr val="tx1"/>
                </a:solidFill>
                <a:effectLst/>
                <a:latin typeface="+mn-lt"/>
                <a:ea typeface="+mn-ea"/>
                <a:cs typeface="+mn-cs"/>
              </a:rPr>
              <a:t>Determine the hypothesis</a:t>
            </a:r>
          </a:p>
          <a:p>
            <a:pPr marL="685800" lvl="1" indent="-228600">
              <a:buAutoNum type="arabicParenR"/>
            </a:pPr>
            <a:r>
              <a:rPr lang="en-US" sz="1200" kern="1200" baseline="0" dirty="0">
                <a:solidFill>
                  <a:schemeClr val="tx1"/>
                </a:solidFill>
                <a:effectLst/>
                <a:latin typeface="+mn-lt"/>
                <a:ea typeface="+mn-ea"/>
                <a:cs typeface="+mn-cs"/>
              </a:rPr>
              <a:t>Calculate the sum of chi-square value</a:t>
            </a:r>
          </a:p>
          <a:p>
            <a:pPr marL="685800" lvl="1" indent="-228600">
              <a:buAutoNum type="arabicParenR"/>
            </a:pPr>
            <a:r>
              <a:rPr lang="en-US" sz="1200" kern="1200" baseline="0" dirty="0">
                <a:solidFill>
                  <a:schemeClr val="tx1"/>
                </a:solidFill>
                <a:effectLst/>
                <a:latin typeface="+mn-lt"/>
                <a:ea typeface="+mn-ea"/>
                <a:cs typeface="+mn-cs"/>
              </a:rPr>
              <a:t>Determine the critical value</a:t>
            </a:r>
          </a:p>
          <a:p>
            <a:pPr marL="685800" lvl="1" indent="-228600">
              <a:buAutoNum type="arabicParenR"/>
            </a:pPr>
            <a:r>
              <a:rPr lang="en-US" sz="1200" kern="1200" baseline="0" dirty="0">
                <a:solidFill>
                  <a:schemeClr val="tx1"/>
                </a:solidFill>
                <a:effectLst/>
                <a:latin typeface="+mn-lt"/>
                <a:ea typeface="+mn-ea"/>
                <a:cs typeface="+mn-cs"/>
              </a:rPr>
              <a:t>Determine if we accept/reject the null hypothesis and interpret the results.</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Students now know the specific hypotheses that go along with the chi-square test for equality.  The null hypothesis will take a form similar to “the number of objects in each category is statistically equal, any difference is due to random chance alone” and the alternative hypothesis will be “the number of objects in each category is not statistically equal, any differences are due to some cause other than random chance”.</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Students should remember that the expected value of items per category will not necessarily be a whole number.  The expected number if the chi-square test for equality is the total number of objects divided by the total number of categories.</a:t>
            </a:r>
          </a:p>
          <a:p>
            <a:pPr marL="628650" lvl="1" indent="-171450">
              <a:buFont typeface="Arial" panose="020B0604020202020204" pitchFamily="34" charset="0"/>
              <a:buChar char="•"/>
            </a:pPr>
            <a:r>
              <a:rPr lang="en-US" sz="1200" kern="1200" baseline="0" dirty="0">
                <a:solidFill>
                  <a:schemeClr val="tx1"/>
                </a:solidFill>
                <a:effectLst/>
                <a:latin typeface="+mn-lt"/>
                <a:ea typeface="+mn-ea"/>
                <a:cs typeface="+mn-cs"/>
              </a:rPr>
              <a:t>Remember in the chi-square test for equality the expected number is the same for each category.</a:t>
            </a:r>
          </a:p>
          <a:p>
            <a:pPr marL="628650" lvl="1" indent="-171450">
              <a:buFont typeface="Arial" panose="020B0604020202020204" pitchFamily="34" charset="0"/>
              <a:buChar char="•"/>
            </a:pPr>
            <a:r>
              <a:rPr lang="en-US" sz="1200" kern="1200" baseline="0" dirty="0">
                <a:solidFill>
                  <a:schemeClr val="tx1"/>
                </a:solidFill>
                <a:effectLst/>
                <a:latin typeface="+mn-lt"/>
                <a:ea typeface="+mn-ea"/>
                <a:cs typeface="+mn-cs"/>
              </a:rPr>
              <a:t>Remember that we try not to round or lose digits until the final step of the chi-square test for equality.</a:t>
            </a:r>
          </a:p>
          <a:p>
            <a:pPr marL="171450" indent="-171450">
              <a:buFont typeface="Arial" panose="020B0604020202020204" pitchFamily="34" charset="0"/>
              <a:buChar char="•"/>
            </a:pPr>
            <a:r>
              <a:rPr lang="en-US" sz="1200" kern="1200" baseline="0" dirty="0">
                <a:solidFill>
                  <a:schemeClr val="tx1"/>
                </a:solidFill>
                <a:effectLst/>
                <a:latin typeface="+mn-lt"/>
                <a:ea typeface="+mn-ea"/>
                <a:cs typeface="+mn-cs"/>
              </a:rPr>
              <a:t>Students know that the degrees of freedom is the number of categories minus one.</a:t>
            </a:r>
            <a:endParaRPr lang="en-US" baseline="0" dirty="0"/>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 are familiar with the equations for calculating expected value, degrees of freedom, chi-square, and sum of chi-square.  </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Students are familiar with how to use a chi-square table to find the critical value given the degrees of freedom and a level of significance (or alpha value).</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Students are familiar with calculating the sum of chi-squares value and the critical value to determine if they reject or accept the null hypothesis.  An easy way to remember this is that the sum of chi-squares provides a metric on how different are our observed values from being statistically equal.  The critical value provides the maximum sum of chi-squares value that is an allowable “difference metric” given our level of significance (alpha value) and degrees of freedom.  If our calculated sum of chi-squares is larger than the critical value then we reject the null hypothesis because our observed data has greater differences than allowed under randomness and statistical equality.  If our calculated sum of chi-squares is smaller than the critical value than we accept (fail to reject) the null hypothesis and determine that the differences we observed are due to random chance alone.</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Students are also familiar with taking the statistical result of the test and translating it into a statement relevant to their problem.  If they reject the null hypothesis in favor of the alternative then students should be able to hypothesize a reason other than randomness that is causing the difference.  Students should be able to think of ways that they could evaluate if their hypotheses for causes other than randomness are correct (note: this is an extension skill and doesn’t have any correct answers, we just want the students to be thinking of how they can test their hypotheses and to get used to the way in which the scientific method works).</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Students are familiar with identifying cases when the chi-square test for equality is applicable.  Students should be able to create their own chis-square example (polling the class for their favorite color, superhero, sport, etc. are great examples) and do the analysis.</a:t>
            </a:r>
            <a:endParaRPr lang="en-US" b="1" baseline="0" dirty="0"/>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lang="en-US" baseline="0" dirty="0"/>
          </a:p>
          <a:p>
            <a:pPr marL="0" indent="0">
              <a:buFont typeface="Calibri" pitchFamily="34" charset="0"/>
              <a:buNone/>
            </a:pPr>
            <a:endParaRPr lang="en-US" baseline="0" dirty="0"/>
          </a:p>
          <a:p>
            <a:pPr marL="0" indent="0">
              <a:buFont typeface="Calibri" pitchFamily="34" charset="0"/>
              <a:buNone/>
            </a:pPr>
            <a:r>
              <a:rPr lang="en-US" b="1" u="sng" baseline="0" dirty="0"/>
              <a:t>Vocabulary used</a:t>
            </a:r>
            <a:endParaRPr lang="en-US" b="0" u="sng" baseline="0" dirty="0"/>
          </a:p>
          <a:p>
            <a:pPr marL="0" indent="0">
              <a:buFont typeface="Calibri" pitchFamily="34" charset="0"/>
              <a:buNone/>
            </a:pPr>
            <a:r>
              <a:rPr lang="en-US" b="1" baseline="0" dirty="0"/>
              <a:t>Random</a:t>
            </a:r>
            <a:r>
              <a:rPr lang="en-US" b="0" baseline="0" dirty="0"/>
              <a:t>(at random) – without any definite cause, purpose, or aim</a:t>
            </a:r>
            <a:endParaRPr lang="en-US" b="1" baseline="0" dirty="0"/>
          </a:p>
          <a:p>
            <a:pPr marL="0" indent="0">
              <a:buFont typeface="Calibri" pitchFamily="34" charset="0"/>
              <a:buNone/>
            </a:pPr>
            <a:r>
              <a:rPr lang="en-US" b="1" baseline="0" dirty="0"/>
              <a:t>Statistically Equal</a:t>
            </a:r>
            <a:r>
              <a:rPr lang="en-US" b="0" baseline="0" dirty="0"/>
              <a:t> – Things are statistically equal if the differences are smaller than a critical statistical value</a:t>
            </a:r>
            <a:endParaRPr lang="en-US" b="1" baseline="0" dirty="0"/>
          </a:p>
          <a:p>
            <a:pPr marL="0" indent="0">
              <a:buFont typeface="Calibri" pitchFamily="34" charset="0"/>
              <a:buNone/>
            </a:pPr>
            <a:r>
              <a:rPr lang="en-US" b="1" baseline="0" dirty="0"/>
              <a:t>Critical Value</a:t>
            </a:r>
            <a:r>
              <a:rPr lang="en-US" b="0" baseline="0" dirty="0"/>
              <a:t>- The largest statistic value allowed under the null hypothesis. In the case of chi-square test for equality, the critical value is the largest allowable sum of chi-squares value that one would observe for a given degrees of freedom and a specific level of significance (alpha value) is the objects were found in statistically equal numbers per category and any difference was due to random chance alone.</a:t>
            </a:r>
            <a:endParaRPr lang="en-US" b="1" baseline="0" dirty="0"/>
          </a:p>
          <a:p>
            <a:pPr marL="0" indent="0">
              <a:buFont typeface="Calibri" pitchFamily="34" charset="0"/>
              <a:buNone/>
            </a:pPr>
            <a:r>
              <a:rPr lang="en-US" b="1" baseline="0" dirty="0"/>
              <a:t>Level of significance</a:t>
            </a:r>
            <a:r>
              <a:rPr lang="en-US" b="0" baseline="0" dirty="0"/>
              <a:t>- This is commonly referred to as the alpha level.  This is the proportion of times we are willing to incorrectly find a significant differences (the proportion of times we will incorrectly reject the null).</a:t>
            </a:r>
            <a:endParaRPr lang="en-US" b="1" baseline="0" dirty="0"/>
          </a:p>
          <a:p>
            <a:pPr marL="0" indent="0">
              <a:buFont typeface="Calibri" pitchFamily="34" charset="0"/>
              <a:buNone/>
            </a:pPr>
            <a:r>
              <a:rPr lang="en-US" b="1" baseline="0" dirty="0"/>
              <a:t>Test statistic</a:t>
            </a:r>
            <a:r>
              <a:rPr lang="en-US" b="0" baseline="0" dirty="0"/>
              <a:t>- The calculated sum of chi-squares.</a:t>
            </a:r>
            <a:endParaRPr lang="en-US" b="1" baseline="0" dirty="0"/>
          </a:p>
          <a:p>
            <a:pPr marL="0" indent="0">
              <a:buFont typeface="Calibri" pitchFamily="34" charset="0"/>
              <a:buNone/>
            </a:pPr>
            <a:r>
              <a:rPr lang="en-US" b="1" baseline="0" dirty="0"/>
              <a:t>Null hypothesis</a:t>
            </a:r>
            <a:r>
              <a:rPr lang="en-US" b="0" baseline="0" dirty="0"/>
              <a:t>- The number of objects in each category is statistically equal, any differences are due to random chance alone.</a:t>
            </a:r>
            <a:endParaRPr lang="en-US" b="1" baseline="0" dirty="0"/>
          </a:p>
          <a:p>
            <a:pPr marL="0" indent="0">
              <a:buFont typeface="Calibri" pitchFamily="34" charset="0"/>
              <a:buNone/>
            </a:pPr>
            <a:r>
              <a:rPr lang="en-US" b="1" baseline="0" dirty="0"/>
              <a:t>Alternative hypothesis-</a:t>
            </a:r>
            <a:r>
              <a:rPr lang="en-US" b="0" baseline="0" dirty="0"/>
              <a:t> The number of objects in each category is not statistically equal, the differences are due to some cause other than random chance.</a:t>
            </a:r>
            <a:endParaRPr lang="en-US" b="1" baseline="0" dirty="0"/>
          </a:p>
          <a:p>
            <a:pPr marL="0" indent="0">
              <a:buFont typeface="Calibri" pitchFamily="34" charset="0"/>
              <a:buNone/>
            </a:pPr>
            <a:r>
              <a:rPr lang="en-US" b="1" baseline="0" dirty="0"/>
              <a:t>Accepting the null (fail to reject the null) – </a:t>
            </a:r>
            <a:r>
              <a:rPr lang="en-US" b="0" baseline="0" dirty="0"/>
              <a:t>the calculated sum of chi-squares is smaller than the critical value, so we accept the null.  This means the number of objects in each category is statistically equal and any difference is due to random chance alone.</a:t>
            </a:r>
          </a:p>
          <a:p>
            <a:pPr marL="0" indent="0">
              <a:buFont typeface="Calibri" pitchFamily="34" charset="0"/>
              <a:buNone/>
            </a:pPr>
            <a:r>
              <a:rPr lang="en-US" b="1" baseline="0" dirty="0"/>
              <a:t>Rejecting the null (accept the alternative)- </a:t>
            </a:r>
            <a:r>
              <a:rPr lang="en-US" b="0" baseline="0" dirty="0"/>
              <a:t>the calculated sum of chi-squares is larger than the critical value, so we reject the null in favor of the alternative. The means the number of objects in each category is not statistically equal and the difference is due to some cause other than random chance.</a:t>
            </a:r>
          </a:p>
          <a:p>
            <a:pPr marL="0" indent="0">
              <a:buFont typeface="Calibri" pitchFamily="34" charset="0"/>
              <a:buNone/>
            </a:pPr>
            <a:r>
              <a:rPr lang="en-US" b="1" baseline="0" dirty="0"/>
              <a:t>Chi-square test for equality</a:t>
            </a:r>
            <a:r>
              <a:rPr lang="en-US" b="0" baseline="0" dirty="0"/>
              <a:t>- A statistically test which enables us to examine if objects are distributed equally among categories with only random chance operating to cause the differences.</a:t>
            </a:r>
            <a:endParaRPr lang="en-US" b="1" baseline="0" dirty="0"/>
          </a:p>
          <a:p>
            <a:pPr marL="0" indent="0">
              <a:buFont typeface="Calibri" pitchFamily="34" charset="0"/>
              <a:buNone/>
            </a:pPr>
            <a:r>
              <a:rPr lang="en-US" b="1" baseline="0" dirty="0"/>
              <a:t>Degrees of freedom</a:t>
            </a:r>
            <a:r>
              <a:rPr lang="en-US" b="0" baseline="0" dirty="0"/>
              <a:t>- The number of categories minus one.  </a:t>
            </a:r>
            <a:endParaRPr lang="en-US" b="1" baseline="0" dirty="0"/>
          </a:p>
          <a:p>
            <a:pPr marL="0" indent="0">
              <a:buFont typeface="Calibri" pitchFamily="34" charset="0"/>
              <a:buNone/>
            </a:pPr>
            <a:r>
              <a:rPr lang="en-US" b="1" baseline="0" dirty="0"/>
              <a:t>Expected value</a:t>
            </a:r>
            <a:r>
              <a:rPr lang="en-US" b="0" baseline="0" dirty="0"/>
              <a:t>- The total number of objects divided by the number of categories. This is how many objects we would expect to see in each category under equality.</a:t>
            </a:r>
            <a:endParaRPr lang="en-US" b="1" baseline="0" dirty="0"/>
          </a:p>
          <a:p>
            <a:pPr marL="0" indent="0">
              <a:buFont typeface="Calibri" pitchFamily="34" charset="0"/>
              <a:buNone/>
            </a:pPr>
            <a:r>
              <a:rPr lang="en-US" b="1" baseline="0" dirty="0"/>
              <a:t>Observed value</a:t>
            </a:r>
            <a:r>
              <a:rPr lang="en-US" b="0" baseline="0" dirty="0"/>
              <a:t> – The objects we observe (or measure) in each category.  These are the data we collect or observe.</a:t>
            </a:r>
            <a:endParaRPr lang="en-US" b="1" baseline="0" dirty="0"/>
          </a:p>
          <a:p>
            <a:endParaRPr lang="en-US" sz="1200" kern="1200" dirty="0">
              <a:solidFill>
                <a:schemeClr val="tx1"/>
              </a:solidFill>
              <a:effectLst/>
              <a:latin typeface="+mn-lt"/>
              <a:ea typeface="+mn-ea"/>
              <a:cs typeface="+mn-cs"/>
            </a:endParaRPr>
          </a:p>
          <a:p>
            <a:pPr marL="0" indent="0">
              <a:buNone/>
            </a:pPr>
            <a:endParaRPr lang="en-US" sz="1200" kern="1200" baseline="0" dirty="0">
              <a:solidFill>
                <a:schemeClr val="tx1"/>
              </a:solidFill>
              <a:effectLst/>
              <a:latin typeface="+mn-lt"/>
              <a:ea typeface="+mn-ea"/>
              <a:cs typeface="+mn-cs"/>
            </a:endParaRPr>
          </a:p>
          <a:p>
            <a:pPr marL="0" indent="0">
              <a:buNone/>
            </a:pPr>
            <a:r>
              <a:rPr lang="en-US" sz="1200" b="1" kern="1200" baseline="0" dirty="0">
                <a:solidFill>
                  <a:schemeClr val="tx1"/>
                </a:solidFill>
                <a:effectLst/>
                <a:latin typeface="+mn-lt"/>
                <a:ea typeface="+mn-ea"/>
                <a:cs typeface="+mn-cs"/>
              </a:rPr>
              <a:t>Extension Questions</a:t>
            </a:r>
          </a:p>
          <a:p>
            <a:pPr marL="0" indent="0">
              <a:buNone/>
            </a:pPr>
            <a:r>
              <a:rPr lang="en-US" sz="1200" kern="1200" baseline="0" dirty="0">
                <a:solidFill>
                  <a:schemeClr val="tx1"/>
                </a:solidFill>
                <a:effectLst/>
                <a:latin typeface="+mn-lt"/>
                <a:ea typeface="+mn-ea"/>
                <a:cs typeface="+mn-cs"/>
              </a:rPr>
              <a:t>This is a good time to ask if the students have any questions about chi-square analysis and then review those portions.</a:t>
            </a:r>
          </a:p>
          <a:p>
            <a:pPr marL="0" indent="0">
              <a:buNone/>
            </a:pPr>
            <a:endParaRPr lang="en-US" sz="1200" kern="1200" baseline="0" dirty="0">
              <a:solidFill>
                <a:schemeClr val="tx1"/>
              </a:solidFill>
              <a:effectLst/>
              <a:latin typeface="+mn-lt"/>
              <a:ea typeface="+mn-ea"/>
              <a:cs typeface="+mn-cs"/>
            </a:endParaRPr>
          </a:p>
          <a:p>
            <a:pPr marL="0" indent="0">
              <a:buNone/>
            </a:pPr>
            <a:r>
              <a:rPr lang="en-US" sz="1200" kern="1200" baseline="0" dirty="0">
                <a:solidFill>
                  <a:schemeClr val="tx1"/>
                </a:solidFill>
                <a:effectLst/>
                <a:latin typeface="+mn-lt"/>
                <a:ea typeface="+mn-ea"/>
                <a:cs typeface="+mn-cs"/>
              </a:rPr>
              <a:t>This is also a good time to ask the students if they can think of any applications of the chi-square test for equality.  You can relate it to something currently happening. If it’s October, elections are coming up or Halloween candy types from trick or treating.  If it’s march there is march madness and number of games won by the various teams.  If it’s January or December there are college football playoffs and number of games won by each team.  If it’s spring there are flowers blooming and types of flowers and plants coming out.</a:t>
            </a:r>
          </a:p>
          <a:p>
            <a:pPr marL="0" indent="0">
              <a:buNone/>
            </a:pPr>
            <a:endParaRPr lang="en-US" sz="1200" kern="1200" baseline="0" dirty="0">
              <a:solidFill>
                <a:schemeClr val="tx1"/>
              </a:solidFill>
              <a:effectLst/>
              <a:latin typeface="+mn-lt"/>
              <a:ea typeface="+mn-ea"/>
              <a:cs typeface="+mn-cs"/>
            </a:endParaRPr>
          </a:p>
          <a:p>
            <a:pPr marL="0" indent="0">
              <a:buNone/>
            </a:pPr>
            <a:r>
              <a:rPr lang="en-US" sz="1200" kern="1200" baseline="0" dirty="0">
                <a:solidFill>
                  <a:schemeClr val="tx1"/>
                </a:solidFill>
                <a:effectLst/>
                <a:latin typeface="+mn-lt"/>
                <a:ea typeface="+mn-ea"/>
                <a:cs typeface="+mn-cs"/>
              </a:rPr>
              <a:t>Next the students will conduct a chi-square analysis on their own for the M&amp;M Lab activity.</a:t>
            </a:r>
            <a:r>
              <a:rPr lang="en-US" sz="1200" kern="1200" dirty="0">
                <a:solidFill>
                  <a:schemeClr val="tx1"/>
                </a:solidFill>
                <a:effectLst/>
                <a:latin typeface="+mn-lt"/>
                <a:ea typeface="+mn-ea"/>
                <a:cs typeface="+mn-cs"/>
              </a:rPr>
              <a:t> </a:t>
            </a:r>
          </a:p>
          <a:p>
            <a:pPr marL="0" indent="0">
              <a:buNone/>
            </a:pPr>
            <a:endParaRPr lang="en-US" sz="1200" kern="1200" dirty="0">
              <a:solidFill>
                <a:schemeClr val="tx1"/>
              </a:solidFill>
              <a:effectLst/>
              <a:latin typeface="+mn-lt"/>
              <a:ea typeface="+mn-ea"/>
              <a:cs typeface="+mn-cs"/>
            </a:endParaRPr>
          </a:p>
          <a:p>
            <a:pPr marL="0" indent="0">
              <a:buNone/>
            </a:pPr>
            <a:r>
              <a:rPr lang="en-US" sz="1200" b="1" kern="1200" dirty="0">
                <a:solidFill>
                  <a:schemeClr val="tx1"/>
                </a:solidFill>
                <a:effectLst/>
                <a:latin typeface="+mn-lt"/>
                <a:ea typeface="+mn-ea"/>
                <a:cs typeface="+mn-cs"/>
              </a:rPr>
              <a:t>Follow-up Activities</a:t>
            </a:r>
            <a:endParaRPr lang="en-US" baseline="0" dirty="0"/>
          </a:p>
          <a:p>
            <a:pPr marL="0" marR="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US" baseline="0" dirty="0"/>
              <a:t>Later activities include conducting chi-square analysis in a variety of situations. </a:t>
            </a:r>
          </a:p>
          <a:p>
            <a:pPr marL="628650" marR="0" lvl="1"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The lab activity using bags of M&amp;M’s (king size work best) is suggested for the follow up activity.</a:t>
            </a:r>
          </a:p>
          <a:p>
            <a:pPr marL="628650" marR="0" lvl="1"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There is an advanced M&amp;M activity in which students are introduced to the chi-square goodness of fit test.  The chi-square goodness of fit test differs from the chi-square test for equality in that rather than saying objects are in different categories in statistically equal numbers, the objects are now in categories based on a specific proportions and you test how well your observed data fits those specified proportions.  </a:t>
            </a:r>
          </a:p>
          <a:p>
            <a:pPr marL="628650" marR="0" lvl="1"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baseline="0" dirty="0"/>
              <a:t>There are a variety of handouts that students can do as in class assignments, homework problems, or for quizzes.  They are on birds and wetlands (uses ecology knowledge), census data, dizziness example, and the </a:t>
            </a:r>
            <a:r>
              <a:rPr lang="en-US" baseline="0" dirty="0" err="1"/>
              <a:t>zebrafish</a:t>
            </a:r>
            <a:r>
              <a:rPr lang="en-US" baseline="0" dirty="0"/>
              <a:t> example (uses some genetic knowledge).</a:t>
            </a:r>
          </a:p>
          <a:p>
            <a:pPr marL="0" indent="0">
              <a:buNone/>
            </a:pP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26</a:t>
            </a:fld>
            <a:endParaRPr lang="en-US"/>
          </a:p>
        </p:txBody>
      </p:sp>
    </p:spTree>
    <p:extLst>
      <p:ext uri="{BB962C8B-B14F-4D97-AF65-F5344CB8AC3E}">
        <p14:creationId xmlns:p14="http://schemas.microsoft.com/office/powerpoint/2010/main" val="3488023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Main Points:</a:t>
            </a:r>
          </a:p>
          <a:p>
            <a:r>
              <a:rPr lang="en-US" dirty="0"/>
              <a:t>Test for equality.</a:t>
            </a:r>
            <a:r>
              <a:rPr lang="en-US" baseline="0" dirty="0"/>
              <a:t>  We are looking to evaluate if the distribution of objects in categories is random.  Imagine raindrops falling on the ground onto two pieces of sidewalk next to one another.  If the raindrops are random, we would expect an equal number of raindrops to fall on each piece of concrete. The exact number may be different, but if we counted the number of raindrops again and again and again (effectively repeating this experiment) we would expect the average number of raindrops falling on each piece of concrete to be equal.  This is what we mean by statistical equality and randomness.</a:t>
            </a:r>
            <a:endParaRPr lang="en-US" dirty="0"/>
          </a:p>
          <a:p>
            <a:endParaRPr lang="en-US" dirty="0"/>
          </a:p>
          <a:p>
            <a:r>
              <a:rPr lang="en-US" dirty="0"/>
              <a:t>Equality refers</a:t>
            </a:r>
            <a:r>
              <a:rPr lang="en-US" baseline="0" dirty="0"/>
              <a:t> to statistical equality</a:t>
            </a:r>
          </a:p>
          <a:p>
            <a:r>
              <a:rPr lang="en-US" baseline="0" dirty="0"/>
              <a:t>-allows for random deviation from being equal</a:t>
            </a:r>
            <a:endParaRPr lang="en-US" dirty="0"/>
          </a:p>
          <a:p>
            <a:endParaRPr lang="en-US" baseline="0" dirty="0"/>
          </a:p>
          <a:p>
            <a:r>
              <a:rPr lang="en-US" baseline="0" dirty="0"/>
              <a:t>Imagine that the pink and yellow boxes represent two experimental agriculture plots, one with weed killer and one without. The green circles represent weeds.  We want to know if the application of weed killer reduces the number of weeds.</a:t>
            </a:r>
          </a:p>
          <a:p>
            <a:endParaRPr lang="en-US" baseline="0" dirty="0"/>
          </a:p>
          <a:p>
            <a:pPr marL="0" indent="0">
              <a:buFont typeface="Arial" pitchFamily="34" charset="0"/>
              <a:buNone/>
            </a:pPr>
            <a:r>
              <a:rPr lang="en-US" baseline="0" dirty="0"/>
              <a:t>Ask the students if the number of green dots in the pink box and tan box are equal?</a:t>
            </a:r>
          </a:p>
          <a:p>
            <a:pPr marL="0" indent="0">
              <a:buFont typeface="Arial" pitchFamily="34" charset="0"/>
              <a:buNone/>
            </a:pPr>
            <a:r>
              <a:rPr lang="en-US" baseline="0" dirty="0"/>
              <a:t>Answer: they are not strictly equal</a:t>
            </a:r>
          </a:p>
          <a:p>
            <a:pPr marL="0" indent="0">
              <a:buFont typeface="Arial" pitchFamily="34" charset="0"/>
              <a:buNone/>
            </a:pPr>
            <a:endParaRPr lang="en-US" baseline="0" dirty="0"/>
          </a:p>
          <a:p>
            <a:pPr marL="0" indent="0">
              <a:buFont typeface="Arial" pitchFamily="34" charset="0"/>
              <a:buNone/>
            </a:pPr>
            <a:r>
              <a:rPr lang="en-US" baseline="0" dirty="0"/>
              <a:t>But are they statistically equal??</a:t>
            </a:r>
          </a:p>
          <a:p>
            <a:pPr marL="0" indent="0">
              <a:buFont typeface="Arial" pitchFamily="34" charset="0"/>
              <a:buNone/>
            </a:pPr>
            <a:r>
              <a:rPr lang="en-US" baseline="0" dirty="0"/>
              <a:t>Chi-square analysis test for equality (chi-square analysis) can be used to determine this answer.</a:t>
            </a:r>
          </a:p>
          <a:p>
            <a:pPr marL="171450" indent="-171450">
              <a:buFont typeface="Arial"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p:txBody>
      </p:sp>
      <p:sp>
        <p:nvSpPr>
          <p:cNvPr id="4" name="Slide Number Placeholder 3"/>
          <p:cNvSpPr>
            <a:spLocks noGrp="1"/>
          </p:cNvSpPr>
          <p:nvPr>
            <p:ph type="sldNum" sz="quarter" idx="10"/>
          </p:nvPr>
        </p:nvSpPr>
        <p:spPr/>
        <p:txBody>
          <a:bodyPr/>
          <a:lstStyle/>
          <a:p>
            <a:fld id="{7B77A89D-8C1C-4839-A3F6-CDBEE1C5B660}" type="slidenum">
              <a:rPr lang="en-US" smtClean="0"/>
              <a:t>3</a:t>
            </a:fld>
            <a:endParaRPr lang="en-US"/>
          </a:p>
        </p:txBody>
      </p:sp>
    </p:spTree>
    <p:extLst>
      <p:ext uri="{BB962C8B-B14F-4D97-AF65-F5344CB8AC3E}">
        <p14:creationId xmlns:p14="http://schemas.microsoft.com/office/powerpoint/2010/main" val="3107471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Points</a:t>
            </a:r>
          </a:p>
          <a:p>
            <a:r>
              <a:rPr lang="en-US" b="0" baseline="0" dirty="0"/>
              <a:t>The chi-square test for equality enables one to determine if there is a significant difference between the expected and observed data. Specifically the chi-square test for equality evaluates if objects are found in different categories in equal numbers.</a:t>
            </a:r>
          </a:p>
          <a:p>
            <a:r>
              <a:rPr lang="en-US" b="0" baseline="0" dirty="0"/>
              <a:t>The chi-square test for equality has a specific null and alternative hypothesis that goes along with it.  Here we introduce the null hypothesis.</a:t>
            </a:r>
          </a:p>
          <a:p>
            <a:endParaRPr lang="en-US" b="0" dirty="0"/>
          </a:p>
          <a:p>
            <a:r>
              <a:rPr lang="en-US" baseline="0" dirty="0"/>
              <a:t>The null hypothesis is:</a:t>
            </a:r>
          </a:p>
          <a:p>
            <a:r>
              <a:rPr lang="en-US" baseline="0" dirty="0"/>
              <a:t>There is no statistically significant difference between expected and observed data. Any differences are due to random chance alone.</a:t>
            </a:r>
          </a:p>
          <a:p>
            <a:r>
              <a:rPr lang="en-US" baseline="0" dirty="0"/>
              <a:t>Or</a:t>
            </a:r>
          </a:p>
          <a:p>
            <a:r>
              <a:rPr lang="en-US" baseline="0" dirty="0"/>
              <a:t>The number of objects in each category is statistically equal, any difference is due to random chance.</a:t>
            </a:r>
          </a:p>
          <a:p>
            <a:endParaRPr lang="en-US" baseline="0" dirty="0"/>
          </a:p>
          <a:p>
            <a:r>
              <a:rPr lang="en-US" b="1" baseline="0" dirty="0"/>
              <a:t>Vocabulary used</a:t>
            </a:r>
          </a:p>
          <a:p>
            <a:r>
              <a:rPr lang="en-US" dirty="0"/>
              <a:t>Significant difference</a:t>
            </a:r>
            <a:r>
              <a:rPr lang="en-US" baseline="0" dirty="0"/>
              <a:t> = statistical difference  (this is an important point to make, statistics classes and the AP biology exam tend to use different terminology)</a:t>
            </a:r>
          </a:p>
          <a:p>
            <a:r>
              <a:rPr lang="en-US" baseline="0" dirty="0"/>
              <a:t>Observed data – what is counted</a:t>
            </a:r>
          </a:p>
          <a:p>
            <a:r>
              <a:rPr lang="en-US" baseline="0" dirty="0"/>
              <a:t>Expected data – the count that is expected under all categories having a statistical equal number of items</a:t>
            </a:r>
          </a:p>
        </p:txBody>
      </p:sp>
      <p:sp>
        <p:nvSpPr>
          <p:cNvPr id="4" name="Slide Number Placeholder 3"/>
          <p:cNvSpPr>
            <a:spLocks noGrp="1"/>
          </p:cNvSpPr>
          <p:nvPr>
            <p:ph type="sldNum" sz="quarter" idx="10"/>
          </p:nvPr>
        </p:nvSpPr>
        <p:spPr/>
        <p:txBody>
          <a:bodyPr/>
          <a:lstStyle/>
          <a:p>
            <a:fld id="{00F6B30C-4948-AC4E-A971-35152792416C}" type="slidenum">
              <a:rPr lang="en-US" smtClean="0"/>
              <a:pPr/>
              <a:t>4</a:t>
            </a:fld>
            <a:endParaRPr lang="en-US"/>
          </a:p>
        </p:txBody>
      </p:sp>
    </p:spTree>
    <p:extLst>
      <p:ext uri="{BB962C8B-B14F-4D97-AF65-F5344CB8AC3E}">
        <p14:creationId xmlns:p14="http://schemas.microsoft.com/office/powerpoint/2010/main" val="1653372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a:t>
            </a:r>
            <a:r>
              <a:rPr lang="en-US" b="1" baseline="0" dirty="0"/>
              <a:t> Points</a:t>
            </a:r>
            <a:endParaRPr lang="en-US" b="1" dirty="0"/>
          </a:p>
          <a:p>
            <a:r>
              <a:rPr lang="en-US" baseline="0" dirty="0"/>
              <a:t>Remember from the PowerPoint on hypotheses, the alternative hypothesis will be the opposite of the null hypothesis.</a:t>
            </a:r>
          </a:p>
          <a:p>
            <a:r>
              <a:rPr lang="en-US" baseline="0" dirty="0"/>
              <a:t>Here are two examples of what the alternative hypothesis will be for the chi-square test for equality.</a:t>
            </a:r>
          </a:p>
          <a:p>
            <a:endParaRPr lang="en-US" baseline="0" dirty="0"/>
          </a:p>
          <a:p>
            <a:r>
              <a:rPr lang="en-US" baseline="0" dirty="0"/>
              <a:t>Alternative:</a:t>
            </a:r>
          </a:p>
          <a:p>
            <a:r>
              <a:rPr lang="en-US" baseline="0" dirty="0"/>
              <a:t>There is a statistically significant difference between the observed and expected data.  The differences are due to something other than random chance alone.</a:t>
            </a:r>
          </a:p>
          <a:p>
            <a:r>
              <a:rPr lang="en-US" baseline="0" dirty="0"/>
              <a:t>Or</a:t>
            </a:r>
          </a:p>
          <a:p>
            <a:r>
              <a:rPr lang="en-US" baseline="0" dirty="0"/>
              <a:t>The number of objects in each category is not statistically equal, the differences are due to some reason other than random chance.</a:t>
            </a:r>
          </a:p>
          <a:p>
            <a:endParaRPr lang="en-US" baseline="0" dirty="0"/>
          </a:p>
          <a:p>
            <a:r>
              <a:rPr lang="en-US" b="1" baseline="0" dirty="0"/>
              <a:t>How the chi-square test works</a:t>
            </a:r>
            <a:endParaRPr lang="en-US" b="0" baseline="0" dirty="0"/>
          </a:p>
          <a:p>
            <a:r>
              <a:rPr lang="en-US" b="0" baseline="0" dirty="0"/>
              <a:t>Under the null hypothesis we expect an equal number of objects per category.  We can calculate how many objects we would expect in each category under equality, and then compare this to our actual observations.  We then use a metric which uses the difference between the expected number and the observed number to determine essentially how different our observed data is from equality.  Since we are talking about statistical equality based on randomness, we expect a certain amount of difference to exist.   However if that difference is really large, then we have evidence that the objects do not occur in numbers that are statistically equal in each category and then we reject the null hypothesis.  Essentially we are evaluating how different our observation from equality.</a:t>
            </a:r>
            <a:endParaRPr lang="en-US" b="1" baseline="0" dirty="0"/>
          </a:p>
          <a:p>
            <a:endParaRPr lang="en-US" baseline="0" dirty="0"/>
          </a:p>
          <a:p>
            <a:r>
              <a:rPr lang="en-US" b="1" baseline="0" dirty="0"/>
              <a:t>Further Extension</a:t>
            </a:r>
            <a:endParaRPr lang="en-US" b="0" baseline="0" dirty="0"/>
          </a:p>
          <a:p>
            <a:pPr marL="171450" indent="-171450">
              <a:buFont typeface="Arial" panose="020B0604020202020204" pitchFamily="34" charset="0"/>
              <a:buChar char="•"/>
            </a:pPr>
            <a:r>
              <a:rPr lang="en-US" b="0" baseline="0" dirty="0"/>
              <a:t>Reason other than random chance could be a biological factor. In the previous example with the green dots being in the pink or tan square, imagine the green dots are birds and the pink and tan square represent different patches of forest. Ask students to come up with a  reason other than random chance why the birds would be found in different numbers in the two different patches of forest.  Some example answers: better habitat in one patch of forest; more food in one patch of forest; less predators in one patch of forest; and higher rate of reproduction in one patch of forest.</a:t>
            </a:r>
            <a:endParaRPr lang="en-US" b="1"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5</a:t>
            </a:fld>
            <a:endParaRPr lang="en-US"/>
          </a:p>
        </p:txBody>
      </p:sp>
    </p:spTree>
    <p:extLst>
      <p:ext uri="{BB962C8B-B14F-4D97-AF65-F5344CB8AC3E}">
        <p14:creationId xmlns:p14="http://schemas.microsoft.com/office/powerpoint/2010/main" val="88112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endParaRPr lang="en-US" b="0" dirty="0"/>
          </a:p>
          <a:p>
            <a:r>
              <a:rPr lang="en-US" b="0" dirty="0"/>
              <a:t>Here we will</a:t>
            </a:r>
            <a:r>
              <a:rPr lang="en-US" b="0" baseline="0" dirty="0"/>
              <a:t> go over the equation for the sum of chi-squares.</a:t>
            </a:r>
          </a:p>
          <a:p>
            <a:endParaRPr lang="en-US" b="0" baseline="0" dirty="0"/>
          </a:p>
          <a:p>
            <a:r>
              <a:rPr lang="en-US" b="0" baseline="0" dirty="0"/>
              <a:t>The symbol that looks a bit like a giant E is the mathematical symbol for addition (the summation sign). It means you should add all the stuff to the right up.  In this case it means we need to calculate the chi-square value for each category and then add them all together.</a:t>
            </a:r>
          </a:p>
          <a:p>
            <a:endParaRPr lang="en-US" b="0" baseline="0" dirty="0"/>
          </a:p>
          <a:p>
            <a:r>
              <a:rPr lang="en-US" b="0" baseline="0" dirty="0"/>
              <a:t>You should go over order of operations. The acronym for the order of operations is </a:t>
            </a:r>
            <a:r>
              <a:rPr lang="en-US" sz="1200" kern="1200" dirty="0">
                <a:solidFill>
                  <a:schemeClr val="tx1"/>
                </a:solidFill>
                <a:latin typeface="+mn-lt"/>
                <a:ea typeface="+mn-ea"/>
                <a:cs typeface="+mn-cs"/>
              </a:rPr>
              <a:t>PEMDAS.</a:t>
            </a:r>
            <a:r>
              <a:rPr lang="en-US" sz="1200" kern="1200" baseline="0" dirty="0">
                <a:solidFill>
                  <a:schemeClr val="tx1"/>
                </a:solidFill>
                <a:latin typeface="+mn-lt"/>
                <a:ea typeface="+mn-ea"/>
                <a:cs typeface="+mn-cs"/>
              </a:rPr>
              <a:t>  It stands </a:t>
            </a:r>
            <a:r>
              <a:rPr lang="en-US" sz="1200" kern="1200" dirty="0">
                <a:solidFill>
                  <a:schemeClr val="tx1"/>
                </a:solidFill>
                <a:latin typeface="+mn-lt"/>
                <a:ea typeface="+mn-ea"/>
                <a:cs typeface="+mn-cs"/>
              </a:rPr>
              <a:t>for "Parentheses, Exponents, Multiplication and Division, and Addition and Subtraction".  People often remember it by the pneumonic</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"Please Excuse My Dear Aunt Sally".   It</a:t>
            </a:r>
            <a:r>
              <a:rPr lang="en-US" sz="1200" kern="1200" baseline="0" dirty="0">
                <a:solidFill>
                  <a:schemeClr val="tx1"/>
                </a:solidFill>
                <a:latin typeface="+mn-lt"/>
                <a:ea typeface="+mn-ea"/>
                <a:cs typeface="+mn-cs"/>
              </a:rPr>
              <a:t> means first we do the parentheses, then the exponents, then multiply and divide, and then addition and subtraction come last.</a:t>
            </a:r>
            <a:endParaRPr lang="en-US" b="0" baseline="0" dirty="0"/>
          </a:p>
          <a:p>
            <a:endParaRPr lang="en-US" b="0" baseline="0" dirty="0"/>
          </a:p>
          <a:p>
            <a:r>
              <a:rPr lang="en-US" b="0" baseline="0" dirty="0"/>
              <a:t>The order of operations mean that in the equation for the chi-square statistic we first do observed value minus expected value.  Then take the square of this quantity.  Finally divide this quantity by the expected value, and this is the chi square value for one category. Then do this for all categories and add them together.</a:t>
            </a:r>
          </a:p>
          <a:p>
            <a:endParaRPr lang="en-US" b="0" baseline="0" dirty="0"/>
          </a:p>
          <a:p>
            <a:r>
              <a:rPr lang="en-US" b="0" baseline="0" dirty="0"/>
              <a:t>Reassure students that we will work through an example coming up.  The important thing here is to understand the symbols and the order of things.</a:t>
            </a:r>
          </a:p>
          <a:p>
            <a:endParaRPr lang="en-US" b="1" dirty="0"/>
          </a:p>
          <a:p>
            <a:r>
              <a:rPr lang="en-US" b="1" dirty="0"/>
              <a:t>Things to keep in mind:</a:t>
            </a:r>
          </a:p>
          <a:p>
            <a:r>
              <a:rPr lang="en-US" dirty="0"/>
              <a:t>We</a:t>
            </a:r>
            <a:r>
              <a:rPr lang="en-US" baseline="0" dirty="0"/>
              <a:t> are interested in the s</a:t>
            </a:r>
            <a:r>
              <a:rPr lang="en-US" dirty="0"/>
              <a:t>um of chi-square. </a:t>
            </a:r>
          </a:p>
          <a:p>
            <a:r>
              <a:rPr lang="en-US" dirty="0"/>
              <a:t>There will be one chi-square value for each category</a:t>
            </a:r>
            <a:r>
              <a:rPr lang="en-US" baseline="0" dirty="0"/>
              <a:t> and then these values are summed to get the overall sum of chi-square for the problem.</a:t>
            </a:r>
          </a:p>
          <a:p>
            <a:r>
              <a:rPr lang="en-US" baseline="0" dirty="0"/>
              <a:t>Make sure students understand the summation sign.</a:t>
            </a:r>
          </a:p>
          <a:p>
            <a:endParaRPr lang="en-US" baseline="0"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6</a:t>
            </a:fld>
            <a:endParaRPr lang="en-US"/>
          </a:p>
        </p:txBody>
      </p:sp>
    </p:spTree>
    <p:extLst>
      <p:ext uri="{BB962C8B-B14F-4D97-AF65-F5344CB8AC3E}">
        <p14:creationId xmlns:p14="http://schemas.microsoft.com/office/powerpoint/2010/main" val="2247899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endParaRPr lang="en-US" b="0" dirty="0"/>
          </a:p>
          <a:p>
            <a:pPr marL="171450" indent="-171450">
              <a:buFont typeface="Arial" panose="020B0604020202020204" pitchFamily="34" charset="0"/>
              <a:buChar char="•"/>
            </a:pPr>
            <a:r>
              <a:rPr lang="en-US" b="0" dirty="0"/>
              <a:t>Go over steps in doing a chi-square analysis.</a:t>
            </a:r>
          </a:p>
          <a:p>
            <a:pPr marL="171450" indent="-171450">
              <a:buFont typeface="Arial" panose="020B0604020202020204" pitchFamily="34" charset="0"/>
              <a:buChar char="•"/>
            </a:pPr>
            <a:r>
              <a:rPr lang="en-US" b="0" baseline="0" dirty="0"/>
              <a:t>We will go over each of these steps in greater detail in the following slides.</a:t>
            </a:r>
            <a:endParaRPr lang="en-US" b="0"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7</a:t>
            </a:fld>
            <a:endParaRPr lang="en-US"/>
          </a:p>
        </p:txBody>
      </p:sp>
    </p:spTree>
    <p:extLst>
      <p:ext uri="{BB962C8B-B14F-4D97-AF65-F5344CB8AC3E}">
        <p14:creationId xmlns:p14="http://schemas.microsoft.com/office/powerpoint/2010/main" val="2099790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endParaRPr lang="en-US" b="0" dirty="0"/>
          </a:p>
          <a:p>
            <a:pPr marL="171450" indent="-171450">
              <a:buFont typeface="Arial" panose="020B0604020202020204" pitchFamily="34" charset="0"/>
              <a:buChar char="•"/>
            </a:pPr>
            <a:r>
              <a:rPr lang="en-US" b="0" dirty="0"/>
              <a:t>Step 1 is determining the hypotheses.</a:t>
            </a:r>
          </a:p>
          <a:p>
            <a:pPr marL="171450" indent="-171450">
              <a:buFont typeface="Arial" panose="020B0604020202020204" pitchFamily="34" charset="0"/>
              <a:buChar char="•"/>
            </a:pPr>
            <a:r>
              <a:rPr lang="en-US" b="0" dirty="0"/>
              <a:t>They follow these basic patterns.</a:t>
            </a:r>
          </a:p>
          <a:p>
            <a:pPr marL="171450" indent="-171450">
              <a:buFont typeface="Arial" panose="020B0604020202020204" pitchFamily="34" charset="0"/>
              <a:buChar char="•"/>
            </a:pPr>
            <a:r>
              <a:rPr lang="en-US" b="0" dirty="0"/>
              <a:t>You</a:t>
            </a:r>
            <a:r>
              <a:rPr lang="en-US" b="0" baseline="0" dirty="0"/>
              <a:t> will need to modify them to match your study.</a:t>
            </a:r>
          </a:p>
          <a:p>
            <a:pPr marL="171450" indent="-171450">
              <a:buFont typeface="Arial" panose="020B0604020202020204" pitchFamily="34" charset="0"/>
              <a:buChar char="•"/>
            </a:pPr>
            <a:endParaRPr lang="en-US" b="0" baseline="0" dirty="0"/>
          </a:p>
          <a:p>
            <a:pPr marL="0" indent="0">
              <a:buFont typeface="Arial" panose="020B0604020202020204" pitchFamily="34" charset="0"/>
              <a:buNone/>
            </a:pPr>
            <a:r>
              <a:rPr lang="en-US" b="0" baseline="0" dirty="0"/>
              <a:t>In the plots of experiments land with weed killer applied or not and growth of weeds examples we briefly discussed before the null and alternative would be:</a:t>
            </a:r>
          </a:p>
          <a:p>
            <a:pPr marL="0" indent="0">
              <a:buFont typeface="Arial" panose="020B0604020202020204" pitchFamily="34" charset="0"/>
              <a:buNone/>
            </a:pPr>
            <a:r>
              <a:rPr lang="en-US" b="0" baseline="0" dirty="0"/>
              <a:t>Null:   The number of weeds growing in the plot with weed killer and the one without are statistically equal, any difference is due to random chance alone.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a:t>Alternative:   The number of weeds growing in the plot with weed killer and the one without are not statistically equal, any difference is due to some other cause than random chance.</a:t>
            </a: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8</a:t>
            </a:fld>
            <a:endParaRPr lang="en-US"/>
          </a:p>
        </p:txBody>
      </p:sp>
    </p:spTree>
    <p:extLst>
      <p:ext uri="{BB962C8B-B14F-4D97-AF65-F5344CB8AC3E}">
        <p14:creationId xmlns:p14="http://schemas.microsoft.com/office/powerpoint/2010/main" val="2594488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Main Points</a:t>
            </a:r>
          </a:p>
          <a:p>
            <a:pPr marL="171450" indent="-171450">
              <a:buFont typeface="Arial" panose="020B0604020202020204" pitchFamily="34" charset="0"/>
              <a:buChar char="•"/>
            </a:pPr>
            <a:r>
              <a:rPr lang="en-US" b="0" dirty="0"/>
              <a:t>Step</a:t>
            </a:r>
            <a:r>
              <a:rPr lang="en-US" b="0" baseline="0" dirty="0"/>
              <a:t> 2: calculating the sum of chi-squares</a:t>
            </a:r>
          </a:p>
          <a:p>
            <a:pPr marL="171450" indent="-171450">
              <a:buFont typeface="Arial" panose="020B0604020202020204" pitchFamily="34" charset="0"/>
              <a:buChar char="•"/>
            </a:pPr>
            <a:r>
              <a:rPr lang="en-US" b="0" baseline="0" dirty="0"/>
              <a:t>Record the observed data for each category</a:t>
            </a:r>
          </a:p>
          <a:p>
            <a:pPr marL="171450" indent="-171450">
              <a:buFont typeface="Arial" panose="020B0604020202020204" pitchFamily="34" charset="0"/>
              <a:buChar char="•"/>
            </a:pPr>
            <a:r>
              <a:rPr lang="en-US" b="0" baseline="0" dirty="0"/>
              <a:t>Calculate the expected number for each category.</a:t>
            </a:r>
          </a:p>
          <a:p>
            <a:pPr marL="628650" lvl="1" indent="-171450">
              <a:buFont typeface="Arial" panose="020B0604020202020204" pitchFamily="34" charset="0"/>
              <a:buChar char="•"/>
            </a:pPr>
            <a:r>
              <a:rPr lang="en-US" b="0" baseline="0" dirty="0"/>
              <a:t>Remember: the expected number is how many items one would expect in each category assuming equal distribution among categories.</a:t>
            </a:r>
          </a:p>
          <a:p>
            <a:pPr marL="628650" lvl="1" indent="-171450">
              <a:buFont typeface="Arial" panose="020B0604020202020204" pitchFamily="34" charset="0"/>
              <a:buChar char="•"/>
            </a:pPr>
            <a:r>
              <a:rPr lang="en-US" b="0" baseline="0" dirty="0"/>
              <a:t>Using the chi-squared test for equality the expected number in each category will be identical.  You may want to emphasize this to students a few times.</a:t>
            </a:r>
          </a:p>
          <a:p>
            <a:pPr marL="171450" lvl="0" indent="-171450">
              <a:buFont typeface="Arial" panose="020B0604020202020204" pitchFamily="34" charset="0"/>
              <a:buChar char="•"/>
            </a:pPr>
            <a:r>
              <a:rPr lang="en-US" b="0" baseline="0" dirty="0"/>
              <a:t>Calculate the chi-square value for each category.</a:t>
            </a:r>
          </a:p>
          <a:p>
            <a:pPr marL="628650" lvl="1" indent="-171450">
              <a:buFont typeface="Arial" panose="020B0604020202020204" pitchFamily="34" charset="0"/>
              <a:buChar char="•"/>
            </a:pPr>
            <a:r>
              <a:rPr lang="en-US" b="0" baseline="0" dirty="0"/>
              <a:t>Chi-square is (observed-expected)^2/expected</a:t>
            </a:r>
          </a:p>
          <a:p>
            <a:pPr marL="628650" lvl="1" indent="-171450">
              <a:buFont typeface="Arial" panose="020B0604020202020204" pitchFamily="34" charset="0"/>
              <a:buChar char="•"/>
            </a:pPr>
            <a:r>
              <a:rPr lang="en-US" b="0" baseline="0" dirty="0"/>
              <a:t>May be easier for students to do this step by step</a:t>
            </a:r>
          </a:p>
          <a:p>
            <a:pPr marL="1085850" lvl="2" indent="-171450">
              <a:buFont typeface="Arial" panose="020B0604020202020204" pitchFamily="34" charset="0"/>
              <a:buChar char="•"/>
            </a:pPr>
            <a:r>
              <a:rPr lang="en-US" b="0" baseline="0" dirty="0"/>
              <a:t>(Observed – Expected)</a:t>
            </a:r>
          </a:p>
          <a:p>
            <a:pPr marL="1085850" lvl="2" indent="-171450">
              <a:buFont typeface="Arial" panose="020B0604020202020204" pitchFamily="34" charset="0"/>
              <a:buChar char="•"/>
            </a:pPr>
            <a:r>
              <a:rPr lang="en-US" b="0" baseline="0" dirty="0"/>
              <a:t>(Observed – Expected)^2</a:t>
            </a:r>
          </a:p>
          <a:p>
            <a:pPr marL="1085850" lvl="2" indent="-171450">
              <a:buFont typeface="Arial" panose="020B0604020202020204" pitchFamily="34" charset="0"/>
              <a:buChar char="•"/>
            </a:pPr>
            <a:r>
              <a:rPr lang="en-US" b="0" baseline="0" dirty="0"/>
              <a:t>(Observed – Expected) ^2 / Expected</a:t>
            </a:r>
          </a:p>
          <a:p>
            <a:pPr marL="171450" lvl="0" indent="-171450">
              <a:buFont typeface="Arial" panose="020B0604020202020204" pitchFamily="34" charset="0"/>
              <a:buChar char="•"/>
            </a:pPr>
            <a:r>
              <a:rPr lang="en-US" b="0" baseline="0" dirty="0"/>
              <a:t>Sum the chi-square values</a:t>
            </a:r>
          </a:p>
          <a:p>
            <a:pPr marL="628650" lvl="1" indent="-171450">
              <a:buFont typeface="Arial" panose="020B0604020202020204" pitchFamily="34" charset="0"/>
              <a:buChar char="•"/>
            </a:pPr>
            <a:endParaRPr lang="en-US" b="0" baseline="0" dirty="0"/>
          </a:p>
          <a:p>
            <a:pPr marL="0" lvl="0" indent="0">
              <a:buFont typeface="Arial" panose="020B0604020202020204" pitchFamily="34" charset="0"/>
              <a:buNone/>
            </a:pPr>
            <a:r>
              <a:rPr lang="en-US" b="1" baseline="0" dirty="0"/>
              <a:t>Common mistakes:</a:t>
            </a:r>
            <a:endParaRPr lang="en-US" b="0" baseline="0" dirty="0"/>
          </a:p>
          <a:p>
            <a:pPr marL="171450" lvl="0" indent="-171450">
              <a:buFont typeface="Arial" panose="020B0604020202020204" pitchFamily="34" charset="0"/>
              <a:buChar char="•"/>
            </a:pPr>
            <a:r>
              <a:rPr lang="en-US" b="0" baseline="0" dirty="0"/>
              <a:t>The expected number of items in each category does not need to be a whole number. In fact it will rarely ever be a whole number.</a:t>
            </a:r>
          </a:p>
          <a:p>
            <a:pPr marL="171450" lvl="0" indent="-171450">
              <a:buFont typeface="Arial" panose="020B0604020202020204" pitchFamily="34" charset="0"/>
              <a:buChar char="•"/>
            </a:pPr>
            <a:r>
              <a:rPr lang="en-US" b="0" baseline="0" dirty="0"/>
              <a:t>Do not round until the final step. Retain all decimals until the very end.  Prematurely rounding can lead to the wrong answer.</a:t>
            </a:r>
          </a:p>
          <a:p>
            <a:pPr marL="171450" lvl="0" indent="-171450">
              <a:buFont typeface="Arial" panose="020B0604020202020204" pitchFamily="34" charset="0"/>
              <a:buChar char="•"/>
            </a:pPr>
            <a:r>
              <a:rPr lang="en-US" b="0" baseline="0" dirty="0"/>
              <a:t>The expected number for each category will be identical.</a:t>
            </a:r>
          </a:p>
          <a:p>
            <a:pPr marL="171450" lvl="0" indent="-171450">
              <a:buFont typeface="Arial" panose="020B0604020202020204" pitchFamily="34" charset="0"/>
              <a:buChar char="•"/>
            </a:pPr>
            <a:r>
              <a:rPr lang="en-US" b="0" baseline="0" dirty="0"/>
              <a:t>Chi-square values and sum of chi-square values will always be positive numbers. If you calculate a negative number something is wrong.</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Helpful Hints</a:t>
            </a:r>
            <a:endParaRPr lang="en-US" b="0" baseline="0" dirty="0"/>
          </a:p>
          <a:p>
            <a:pPr marL="171450" lvl="0" indent="-171450">
              <a:buFont typeface="Arial" panose="020B0604020202020204" pitchFamily="34" charset="0"/>
              <a:buChar char="•"/>
            </a:pPr>
            <a:r>
              <a:rPr lang="en-US" b="0" baseline="0" dirty="0"/>
              <a:t>The chi-square value for each category will always be positive. Why? Because the equation for the chi-square value is (observed-expected)^2/expected.  So we have a positive number divided by a positive number, and the result will be a positive number.  The sum of chi-squares will also be a positive number since </a:t>
            </a:r>
            <a:endParaRPr lang="en-US" b="1" dirty="0"/>
          </a:p>
        </p:txBody>
      </p:sp>
      <p:sp>
        <p:nvSpPr>
          <p:cNvPr id="4" name="Slide Number Placeholder 3"/>
          <p:cNvSpPr>
            <a:spLocks noGrp="1"/>
          </p:cNvSpPr>
          <p:nvPr>
            <p:ph type="sldNum" sz="quarter" idx="10"/>
          </p:nvPr>
        </p:nvSpPr>
        <p:spPr/>
        <p:txBody>
          <a:bodyPr/>
          <a:lstStyle/>
          <a:p>
            <a:fld id="{00F6B30C-4948-AC4E-A971-35152792416C}" type="slidenum">
              <a:rPr lang="en-US" smtClean="0"/>
              <a:pPr/>
              <a:t>9</a:t>
            </a:fld>
            <a:endParaRPr lang="en-US"/>
          </a:p>
        </p:txBody>
      </p:sp>
    </p:spTree>
    <p:extLst>
      <p:ext uri="{BB962C8B-B14F-4D97-AF65-F5344CB8AC3E}">
        <p14:creationId xmlns:p14="http://schemas.microsoft.com/office/powerpoint/2010/main" val="4250403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rgbClr val="8B216A">
              <a:alpha val="50000"/>
            </a:srgbClr>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685800" y="2999232"/>
            <a:ext cx="7772400" cy="3209544"/>
          </a:xfrm>
        </p:spPr>
        <p:txBody>
          <a:bodyPr>
            <a:noAutofit/>
          </a:bodyPr>
          <a:lstStyle>
            <a:lvl1pPr marL="168275" indent="-168275" algn="l">
              <a:buFont typeface="Georgia" pitchFamily="18" charset="0"/>
              <a:buChar char="●"/>
              <a:defRPr kumimoji="0" lang="en-US" sz="2000" kern="1200" dirty="0">
                <a:solidFill>
                  <a:schemeClr val="tx1"/>
                </a:solidFill>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marL="274320" lvl="0" indent="-274320" algn="l" rtl="0" eaLnBrk="1" latinLnBrk="0" hangingPunct="1">
              <a:spcBef>
                <a:spcPct val="20000"/>
              </a:spcBef>
              <a:buClr>
                <a:srgbClr val="8B216A"/>
              </a:buClr>
              <a:buSzPct val="85000"/>
              <a:buFont typeface="Georgia" pitchFamily="18" charset="0"/>
              <a:buChar char="●"/>
            </a:pPr>
            <a:r>
              <a:rPr kumimoji="0" lang="en-US" dirty="0"/>
              <a:t>Click to edit Master subtitle style</a:t>
            </a:r>
          </a:p>
        </p:txBody>
      </p:sp>
      <p:sp>
        <p:nvSpPr>
          <p:cNvPr id="28" name="Date Placeholder 27"/>
          <p:cNvSpPr>
            <a:spLocks noGrp="1"/>
          </p:cNvSpPr>
          <p:nvPr>
            <p:ph type="dt" sz="half" idx="10"/>
          </p:nvPr>
        </p:nvSpPr>
        <p:spPr/>
        <p:txBody>
          <a:bodyPr/>
          <a:lstStyle/>
          <a:p>
            <a:r>
              <a:rPr lang="en-US"/>
              <a:t>Scripps Classroom Connection</a:t>
            </a:r>
            <a:endParaRPr lang="en-US" dirty="0"/>
          </a:p>
        </p:txBody>
      </p:sp>
      <p:sp>
        <p:nvSpPr>
          <p:cNvPr id="17" name="Footer Placeholder 16"/>
          <p:cNvSpPr>
            <a:spLocks noGrp="1"/>
          </p:cNvSpPr>
          <p:nvPr>
            <p:ph type="ftr" sz="quarter" idx="11"/>
          </p:nvPr>
        </p:nvSpPr>
        <p:spPr/>
        <p:txBody>
          <a:bodyPr/>
          <a:lstStyle>
            <a:lvl1pPr>
              <a:defRPr>
                <a:solidFill>
                  <a:schemeClr val="bg1"/>
                </a:solidFill>
              </a:defRPr>
            </a:lvl1pPr>
          </a:lstStyle>
          <a:p>
            <a:r>
              <a:rPr lang="en-US" dirty="0"/>
              <a:t>http://earthref.org/SCC</a:t>
            </a:r>
          </a:p>
        </p:txBody>
      </p:sp>
      <p:sp>
        <p:nvSpPr>
          <p:cNvPr id="7" name="Straight Connector 6"/>
          <p:cNvSpPr>
            <a:spLocks noChangeShapeType="1"/>
          </p:cNvSpPr>
          <p:nvPr/>
        </p:nvSpPr>
        <p:spPr bwMode="auto">
          <a:xfrm>
            <a:off x="155448" y="2420112"/>
            <a:ext cx="8833104" cy="0"/>
          </a:xfrm>
          <a:prstGeom prst="line">
            <a:avLst/>
          </a:prstGeom>
          <a:noFill/>
          <a:ln w="12700" cap="flat" cmpd="sng" algn="ctr">
            <a:solidFill>
              <a:srgbClr val="8B216A"/>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12700" cap="flat" cmpd="sng" algn="ctr">
            <a:solidFill>
              <a:srgbClr val="8B216A"/>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rgbClr val="8B216A"/>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rgbClr val="8B216A"/>
                </a:solidFill>
              </a:defRPr>
            </a:lvl1pPr>
          </a:lstStyle>
          <a:p>
            <a:fld id="{2754ED01-E2A0-4C1E-8E21-014B99041579}" type="slidenum">
              <a:rPr lang="en-US" smtClean="0"/>
              <a:pPr/>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rgbClr val="8B216A"/>
                </a:solidFill>
              </a:defRPr>
            </a:lvl1pPr>
          </a:lstStyle>
          <a:p>
            <a:r>
              <a:rPr kumimoji="0" lang="en-US" dirty="0"/>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2"/>
      </p:bgRef>
    </p:bg>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Title 6"/>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p:txBody>
          <a:bodyPr/>
          <a:lstStyle/>
          <a:p>
            <a:r>
              <a:rPr lang="en-US"/>
              <a:t>Scripps Classroom Connection</a:t>
            </a:r>
            <a:endParaRPr lang="en-US" dirty="0"/>
          </a:p>
        </p:txBody>
      </p:sp>
      <p:sp>
        <p:nvSpPr>
          <p:cNvPr id="10" name="Slide Number Placeholder 9"/>
          <p:cNvSpPr>
            <a:spLocks noGrp="1"/>
          </p:cNvSpPr>
          <p:nvPr>
            <p:ph type="sldNum" sz="quarter" idx="11"/>
          </p:nvPr>
        </p:nvSpPr>
        <p:spPr/>
        <p:txBody>
          <a:bodyPr/>
          <a:lstStyle/>
          <a:p>
            <a:fld id="{2699FF66-05F8-374C-B745-6BF8E34BE28D}" type="slidenum">
              <a:rPr lang="en-US" smtClean="0"/>
              <a:pPr/>
              <a:t>‹#›</a:t>
            </a:fld>
            <a:endParaRPr lang="en-US"/>
          </a:p>
        </p:txBody>
      </p:sp>
      <p:sp>
        <p:nvSpPr>
          <p:cNvPr id="11" name="Footer Placeholder 10"/>
          <p:cNvSpPr>
            <a:spLocks noGrp="1"/>
          </p:cNvSpPr>
          <p:nvPr>
            <p:ph type="ftr" sz="quarter" idx="12"/>
          </p:nvPr>
        </p:nvSpPr>
        <p:spPr/>
        <p:txBody>
          <a:bodyPr/>
          <a:lstStyle/>
          <a:p>
            <a:r>
              <a:rPr lang="en-US" dirty="0"/>
              <a:t>http://earthref.org/SCC</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rgbClr val="8B216A">
              <a:alpha val="70000"/>
            </a:srgb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rgbClr val="8B216A">
              <a:alpha val="50000"/>
            </a:srgbClr>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460208"/>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460208"/>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r>
              <a:rPr lang="en-US"/>
              <a:t>Scripps Classroom Connection</a:t>
            </a:r>
            <a:endParaRPr lang="en-US" dirty="0"/>
          </a:p>
        </p:txBody>
      </p:sp>
      <p:sp>
        <p:nvSpPr>
          <p:cNvPr id="8" name="Footer Placeholder 7"/>
          <p:cNvSpPr>
            <a:spLocks noGrp="1"/>
          </p:cNvSpPr>
          <p:nvPr>
            <p:ph type="ftr" sz="quarter" idx="11"/>
          </p:nvPr>
        </p:nvSpPr>
        <p:spPr>
          <a:xfrm>
            <a:off x="304800" y="6409944"/>
            <a:ext cx="3581400" cy="365760"/>
          </a:xfrm>
        </p:spPr>
        <p:txBody>
          <a:bodyPr/>
          <a:lstStyle/>
          <a:p>
            <a:r>
              <a:rPr lang="en-US" dirty="0"/>
              <a:t>http://earthref.org/SCC</a:t>
            </a:r>
          </a:p>
        </p:txBody>
      </p:sp>
      <p:sp>
        <p:nvSpPr>
          <p:cNvPr id="15" name="Straight Connector 14"/>
          <p:cNvSpPr>
            <a:spLocks noChangeShapeType="1"/>
          </p:cNvSpPr>
          <p:nvPr/>
        </p:nvSpPr>
        <p:spPr bwMode="auto">
          <a:xfrm>
            <a:off x="152400" y="1280160"/>
            <a:ext cx="8833104" cy="0"/>
          </a:xfrm>
          <a:prstGeom prst="line">
            <a:avLst/>
          </a:prstGeom>
          <a:noFill/>
          <a:ln w="12700" cap="flat" cmpd="sng" algn="ctr">
            <a:solidFill>
              <a:srgbClr val="8B216A"/>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12700" cap="flat" cmpd="sng" algn="ctr">
            <a:solidFill>
              <a:srgbClr val="8B216A"/>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rgbClr val="8B216A"/>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2699FF66-05F8-374C-B745-6BF8E34BE28D}"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rgbClr val="8B216A">
              <a:alpha val="50000"/>
            </a:srgbClr>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778785"/>
          </a:xfrm>
          <a:prstGeom prst="rect">
            <a:avLst/>
          </a:prstGeom>
          <a:solidFill>
            <a:srgbClr val="8B216A">
              <a:alpha val="75000"/>
            </a:srgb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12700" cap="flat" cmpd="sng" algn="ctr">
            <a:solidFill>
              <a:srgbClr val="8B216A"/>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2700" cap="flat" cmpd="sng" algn="ctr">
            <a:solidFill>
              <a:srgbClr val="8B216A"/>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noFill/>
          <a:ln w="50800" cap="rnd" cmpd="dbl" algn="ctr">
            <a:solidFill>
              <a:srgbClr val="8B216A"/>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rgbClr val="8B216A"/>
                </a:solidFill>
              </a:defRPr>
            </a:lvl1pPr>
          </a:lstStyle>
          <a:p>
            <a:fld id="{2754ED01-E2A0-4C1E-8E21-014B99041579}" type="slidenum">
              <a:rPr lang="en-US" smtClean="0"/>
              <a:pPr/>
              <a:t>‹#›</a:t>
            </a:fld>
            <a:endParaRPr lang="en-US" dirty="0"/>
          </a:p>
        </p:txBody>
      </p:sp>
      <p:sp>
        <p:nvSpPr>
          <p:cNvPr id="21" name="Rectangle 20"/>
          <p:cNvSpPr>
            <a:spLocks noChangeArrowheads="1"/>
          </p:cNvSpPr>
          <p:nvPr/>
        </p:nvSpPr>
        <p:spPr bwMode="auto">
          <a:xfrm>
            <a:off x="149352" y="6388385"/>
            <a:ext cx="8833104" cy="309563"/>
          </a:xfrm>
          <a:prstGeom prst="rect">
            <a:avLst/>
          </a:prstGeom>
          <a:solidFill>
            <a:srgbClr val="8B216A">
              <a:alpha val="50000"/>
            </a:srgbClr>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r>
              <a:rPr lang="en-US"/>
              <a:t>Scripps Classroom Connection</a:t>
            </a:r>
            <a:endParaRPr lang="en-US" dirty="0"/>
          </a:p>
        </p:txBody>
      </p:sp>
      <p:sp>
        <p:nvSpPr>
          <p:cNvPr id="6" name="Footer Placeholder 5"/>
          <p:cNvSpPr>
            <a:spLocks noGrp="1"/>
          </p:cNvSpPr>
          <p:nvPr>
            <p:ph type="ftr" sz="quarter" idx="11"/>
          </p:nvPr>
        </p:nvSpPr>
        <p:spPr>
          <a:xfrm>
            <a:off x="301752" y="6410848"/>
            <a:ext cx="3383280" cy="365760"/>
          </a:xfrm>
        </p:spPr>
        <p:txBody>
          <a:bodyPr/>
          <a:lstStyle/>
          <a:p>
            <a:r>
              <a:rPr lang="en-US" dirty="0"/>
              <a:t>http://earthref.org/SCC</a:t>
            </a: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2700" cap="flat" cmpd="sng" algn="ctr">
            <a:solidFill>
              <a:srgbClr val="8B216A"/>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rgbClr val="8B216A">
              <a:alpha val="50000"/>
            </a:srgbClr>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778785"/>
          </a:xfrm>
          <a:prstGeom prst="rect">
            <a:avLst/>
          </a:prstGeom>
          <a:solidFill>
            <a:srgbClr val="8B216A">
              <a:alpha val="75000"/>
            </a:srgbClr>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12700" cap="flat" cmpd="sng" algn="ctr">
            <a:solidFill>
              <a:srgbClr val="8B216A"/>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rgbClr val="8B216A"/>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2699FF66-05F8-374C-B745-6BF8E34BE28D}"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Drag picture to placeholder or click icon to add</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rgbClr val="8B216A">
              <a:alpha val="50000"/>
            </a:srgbClr>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r>
              <a:rPr lang="en-US"/>
              <a:t>Scripps Classroom Connection</a:t>
            </a:r>
            <a:endParaRPr lang="en-US" dirty="0"/>
          </a:p>
        </p:txBody>
      </p:sp>
      <p:sp>
        <p:nvSpPr>
          <p:cNvPr id="6" name="Footer Placeholder 5"/>
          <p:cNvSpPr>
            <a:spLocks noGrp="1"/>
          </p:cNvSpPr>
          <p:nvPr>
            <p:ph type="ftr" sz="quarter" idx="11"/>
          </p:nvPr>
        </p:nvSpPr>
        <p:spPr>
          <a:xfrm>
            <a:off x="301752" y="6410848"/>
            <a:ext cx="3584448" cy="365760"/>
          </a:xfrm>
        </p:spPr>
        <p:txBody>
          <a:bodyPr/>
          <a:lstStyle/>
          <a:p>
            <a:r>
              <a:rPr lang="en-US" dirty="0"/>
              <a:t>http://earthref.org/SCC</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D290233-0DD1-4A80-BB1E-9ADC3556DBB6}" type="datetimeFigureOut">
              <a:rPr lang="en-US" smtClean="0"/>
              <a:t>3/29/2017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E4BAC9-6D41-4691-9299-18EF07EF0177}" type="slidenum">
              <a:rPr lang="en-US" smtClean="0"/>
              <a:t>‹#›</a:t>
            </a:fld>
            <a:endParaRPr lang="en-US"/>
          </a:p>
        </p:txBody>
      </p:sp>
    </p:spTree>
    <p:extLst>
      <p:ext uri="{BB962C8B-B14F-4D97-AF65-F5344CB8AC3E}">
        <p14:creationId xmlns:p14="http://schemas.microsoft.com/office/powerpoint/2010/main" val="6239850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59488" y="6395473"/>
            <a:ext cx="8830056" cy="309563"/>
          </a:xfrm>
          <a:prstGeom prst="rect">
            <a:avLst/>
          </a:prstGeom>
          <a:solidFill>
            <a:srgbClr val="8B216A">
              <a:alpha val="50000"/>
            </a:srgbClr>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932960" y="6390808"/>
            <a:ext cx="3044952" cy="365760"/>
          </a:xfrm>
          <a:prstGeom prst="rect">
            <a:avLst/>
          </a:prstGeom>
        </p:spPr>
        <p:txBody>
          <a:bodyPr vert="horz"/>
          <a:lstStyle>
            <a:lvl1pPr algn="r" eaLnBrk="1" latinLnBrk="0" hangingPunct="1">
              <a:defRPr kumimoji="0" sz="1400" b="1">
                <a:solidFill>
                  <a:srgbClr val="FFFFFF"/>
                </a:solidFill>
              </a:defRPr>
            </a:lvl1pPr>
          </a:lstStyle>
          <a:p>
            <a:r>
              <a:rPr lang="en-US" dirty="0"/>
              <a:t>Scripps Classroom Connection</a:t>
            </a:r>
          </a:p>
        </p:txBody>
      </p:sp>
      <p:sp>
        <p:nvSpPr>
          <p:cNvPr id="3" name="Footer Placeholder 2"/>
          <p:cNvSpPr>
            <a:spLocks noGrp="1"/>
          </p:cNvSpPr>
          <p:nvPr>
            <p:ph type="ftr" sz="quarter" idx="3"/>
          </p:nvPr>
        </p:nvSpPr>
        <p:spPr>
          <a:xfrm>
            <a:off x="163040" y="6396672"/>
            <a:ext cx="3581400" cy="365760"/>
          </a:xfrm>
          <a:prstGeom prst="rect">
            <a:avLst/>
          </a:prstGeom>
        </p:spPr>
        <p:txBody>
          <a:bodyPr vert="horz"/>
          <a:lstStyle>
            <a:lvl1pPr algn="l" eaLnBrk="1" latinLnBrk="0" hangingPunct="1">
              <a:defRPr kumimoji="0" sz="1200" b="1">
                <a:solidFill>
                  <a:srgbClr val="FFFFFF"/>
                </a:solidFill>
              </a:defRPr>
            </a:lvl1pPr>
          </a:lstStyle>
          <a:p>
            <a:r>
              <a:rPr lang="en-US" dirty="0"/>
              <a:t>http://earthref.org/SCC</a:t>
            </a:r>
          </a:p>
        </p:txBody>
      </p:sp>
      <p:sp>
        <p:nvSpPr>
          <p:cNvPr id="8" name="Rectangle 7"/>
          <p:cNvSpPr>
            <a:spLocks noChangeArrowheads="1"/>
          </p:cNvSpPr>
          <p:nvPr/>
        </p:nvSpPr>
        <p:spPr bwMode="auto">
          <a:xfrm>
            <a:off x="152400" y="155448"/>
            <a:ext cx="8833104" cy="6547104"/>
          </a:xfrm>
          <a:prstGeom prst="rect">
            <a:avLst/>
          </a:prstGeom>
          <a:noFill/>
          <a:ln w="12700" cap="flat" cmpd="sng" algn="ctr">
            <a:solidFill>
              <a:srgbClr val="8B216A"/>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12700" cap="flat" cmpd="sng" algn="ctr">
            <a:solidFill>
              <a:srgbClr val="8B216A"/>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rgbClr val="8B216A"/>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baseline="0">
                <a:solidFill>
                  <a:srgbClr val="8B216A"/>
                </a:solidFill>
              </a:defRPr>
            </a:lvl1pPr>
          </a:lstStyle>
          <a:p>
            <a:fld id="{2699FF66-05F8-374C-B745-6BF8E34BE28D}" type="slidenum">
              <a:rPr lang="en-US" smtClean="0"/>
              <a:pPr/>
              <a:t>‹#›</a:t>
            </a:fld>
            <a:endParaRPr lang="en-US" dirty="0"/>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dirty="0"/>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4" r:id="rId3"/>
    <p:sldLayoutId id="2147483737" r:id="rId4"/>
    <p:sldLayoutId id="2147483738" r:id="rId5"/>
    <p:sldLayoutId id="2147483740" r:id="rId6"/>
  </p:sldLayoutIdLst>
  <p:hf sldNum="0" hdr="0"/>
  <p:txStyles>
    <p:titleStyle>
      <a:lvl1pPr algn="ctr" rtl="0" eaLnBrk="1" latinLnBrk="0" hangingPunct="1">
        <a:spcBef>
          <a:spcPct val="0"/>
        </a:spcBef>
        <a:buNone/>
        <a:defRPr kumimoji="0" sz="3300" kern="1200">
          <a:solidFill>
            <a:srgbClr val="8B216A"/>
          </a:solidFill>
          <a:latin typeface="+mj-lt"/>
          <a:ea typeface="+mj-ea"/>
          <a:cs typeface="+mj-cs"/>
        </a:defRPr>
      </a:lvl1pPr>
    </p:titleStyle>
    <p:bodyStyle>
      <a:lvl1pPr marL="274320" indent="-274320" algn="l" rtl="0" eaLnBrk="1" latinLnBrk="0" hangingPunct="1">
        <a:spcBef>
          <a:spcPct val="20000"/>
        </a:spcBef>
        <a:buClr>
          <a:srgbClr val="8B216A"/>
        </a:buClr>
        <a:buSzPct val="85000"/>
        <a:buFont typeface="Georgia" pitchFamily="18" charset="0"/>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rgbClr val="8B216A"/>
        </a:buClr>
        <a:buSzPct val="85000"/>
        <a:buFont typeface="Georgia" pitchFamily="18" charset="0"/>
        <a:buChar char="●"/>
        <a:defRPr kumimoji="0" sz="2200" kern="1200">
          <a:solidFill>
            <a:schemeClr val="tx1">
              <a:lumMod val="50000"/>
              <a:lumOff val="50000"/>
            </a:schemeClr>
          </a:solidFill>
          <a:latin typeface="+mn-lt"/>
          <a:ea typeface="+mn-ea"/>
          <a:cs typeface="+mn-cs"/>
        </a:defRPr>
      </a:lvl2pPr>
      <a:lvl3pPr marL="822960" indent="-228600" algn="l" rtl="0" eaLnBrk="1" latinLnBrk="0" hangingPunct="1">
        <a:spcBef>
          <a:spcPct val="20000"/>
        </a:spcBef>
        <a:buClr>
          <a:srgbClr val="8B216A"/>
        </a:buClr>
        <a:buSzPct val="85000"/>
        <a:buFont typeface="Georgia" pitchFamily="18" charset="0"/>
        <a:buChar char="●"/>
        <a:defRPr kumimoji="0" sz="2000" kern="1200">
          <a:solidFill>
            <a:schemeClr val="bg2">
              <a:lumMod val="50000"/>
            </a:schemeClr>
          </a:solidFill>
          <a:latin typeface="+mn-lt"/>
          <a:ea typeface="+mn-ea"/>
          <a:cs typeface="+mn-cs"/>
        </a:defRPr>
      </a:lvl3pPr>
      <a:lvl4pPr marL="1097280" indent="-228600" algn="l" rtl="0" eaLnBrk="1" latinLnBrk="0" hangingPunct="1">
        <a:spcBef>
          <a:spcPct val="20000"/>
        </a:spcBef>
        <a:buClr>
          <a:srgbClr val="8B216A"/>
        </a:buClr>
        <a:buSzPct val="85000"/>
        <a:buFont typeface="Georgia" pitchFamily="18" charset="0"/>
        <a:buChar char="●"/>
        <a:defRPr kumimoji="0" sz="1800" kern="1200">
          <a:solidFill>
            <a:schemeClr val="bg2">
              <a:lumMod val="90000"/>
            </a:schemeClr>
          </a:solidFill>
          <a:latin typeface="+mn-lt"/>
          <a:ea typeface="+mn-ea"/>
          <a:cs typeface="+mn-cs"/>
        </a:defRPr>
      </a:lvl4pPr>
      <a:lvl5pPr marL="1371600" indent="-228600" algn="l" rtl="0" eaLnBrk="1" latinLnBrk="0" hangingPunct="1">
        <a:spcBef>
          <a:spcPct val="20000"/>
        </a:spcBef>
        <a:buClr>
          <a:srgbClr val="8B216A"/>
        </a:buClr>
        <a:buSzPct val="85000"/>
        <a:buFont typeface="Georgia" pitchFamily="18" charset="0"/>
        <a:buChar char="●"/>
        <a:defRPr kumimoji="0" sz="1400" kern="1200">
          <a:solidFill>
            <a:schemeClr val="accent5">
              <a:lumMod val="60000"/>
              <a:lumOff val="40000"/>
            </a:schemeClr>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t>Introduction to Chi-Square Analysis</a:t>
            </a:r>
          </a:p>
        </p:txBody>
      </p:sp>
      <p:sp>
        <p:nvSpPr>
          <p:cNvPr id="7" name="Footer Placeholder 3"/>
          <p:cNvSpPr>
            <a:spLocks noGrp="1"/>
          </p:cNvSpPr>
          <p:nvPr>
            <p:ph type="ftr" sz="quarter" idx="11"/>
          </p:nvPr>
        </p:nvSpPr>
        <p:spPr>
          <a:xfrm>
            <a:off x="163040" y="6396672"/>
            <a:ext cx="3581400" cy="365760"/>
          </a:xfrm>
        </p:spPr>
        <p:txBody>
          <a:bodyPr/>
          <a:lstStyle/>
          <a:p>
            <a:r>
              <a:rPr lang="en-US" dirty="0"/>
              <a:t>http://earthref.org/SCC</a:t>
            </a:r>
          </a:p>
        </p:txBody>
      </p:sp>
      <p:sp>
        <p:nvSpPr>
          <p:cNvPr id="8" name="Date Placeholder 4"/>
          <p:cNvSpPr>
            <a:spLocks noGrp="1"/>
          </p:cNvSpPr>
          <p:nvPr>
            <p:ph type="dt" sz="half" idx="10"/>
          </p:nvPr>
        </p:nvSpPr>
        <p:spPr>
          <a:xfrm>
            <a:off x="5932960" y="6390808"/>
            <a:ext cx="3044952" cy="365760"/>
          </a:xfrm>
        </p:spPr>
        <p:txBody>
          <a:bodyPr/>
          <a:lstStyle/>
          <a:p>
            <a:r>
              <a:rPr lang="en-US"/>
              <a:t>Scripps Classroom Connection</a:t>
            </a:r>
            <a:endParaRPr lang="en-US" dirty="0"/>
          </a:p>
        </p:txBody>
      </p:sp>
    </p:spTree>
    <p:extLst>
      <p:ext uri="{BB962C8B-B14F-4D97-AF65-F5344CB8AC3E}">
        <p14:creationId xmlns:p14="http://schemas.microsoft.com/office/powerpoint/2010/main" val="218689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to use the Chi-Square Test </a:t>
            </a:r>
          </a:p>
        </p:txBody>
      </p:sp>
      <p:sp>
        <p:nvSpPr>
          <p:cNvPr id="3" name="Content Placeholder 2"/>
          <p:cNvSpPr>
            <a:spLocks noGrp="1"/>
          </p:cNvSpPr>
          <p:nvPr>
            <p:ph idx="1"/>
          </p:nvPr>
        </p:nvSpPr>
        <p:spPr>
          <a:xfrm>
            <a:off x="283030" y="1739506"/>
            <a:ext cx="8120742" cy="4609690"/>
          </a:xfrm>
        </p:spPr>
        <p:txBody>
          <a:bodyPr>
            <a:noAutofit/>
          </a:bodyPr>
          <a:lstStyle/>
          <a:p>
            <a:pPr marL="0" indent="0">
              <a:buNone/>
            </a:pPr>
            <a:r>
              <a:rPr lang="en-US" sz="2400" dirty="0">
                <a:solidFill>
                  <a:srgbClr val="7030A0"/>
                </a:solidFill>
              </a:rPr>
              <a:t>3. </a:t>
            </a:r>
            <a:r>
              <a:rPr lang="en-US" sz="2400" dirty="0"/>
              <a:t>Determine degrees of freedom and level of significance to find critical value using the chi-square table.</a:t>
            </a:r>
          </a:p>
          <a:p>
            <a:pPr marL="0" indent="0">
              <a:buNone/>
            </a:pPr>
            <a:endParaRPr lang="en-US" sz="2400" dirty="0"/>
          </a:p>
          <a:p>
            <a:pPr marL="251460" indent="0">
              <a:buNone/>
            </a:pPr>
            <a:endParaRPr lang="en-US" dirty="0"/>
          </a:p>
          <a:p>
            <a:pPr marL="251460" indent="0">
              <a:buNone/>
            </a:pPr>
            <a:r>
              <a:rPr lang="en-US" dirty="0"/>
              <a:t>Degrees of Freedom = Number of Categories – 1</a:t>
            </a:r>
          </a:p>
          <a:p>
            <a:pPr marL="251460" indent="0">
              <a:buNone/>
            </a:pPr>
            <a:endParaRPr lang="en-US" sz="1100" dirty="0"/>
          </a:p>
        </p:txBody>
      </p:sp>
    </p:spTree>
    <p:extLst>
      <p:ext uri="{BB962C8B-B14F-4D97-AF65-F5344CB8AC3E}">
        <p14:creationId xmlns:p14="http://schemas.microsoft.com/office/powerpoint/2010/main" val="231683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to use the Chi-Square Test </a:t>
            </a:r>
          </a:p>
        </p:txBody>
      </p:sp>
      <p:sp>
        <p:nvSpPr>
          <p:cNvPr id="3" name="Content Placeholder 2"/>
          <p:cNvSpPr>
            <a:spLocks noGrp="1"/>
          </p:cNvSpPr>
          <p:nvPr>
            <p:ph idx="1"/>
          </p:nvPr>
        </p:nvSpPr>
        <p:spPr>
          <a:xfrm>
            <a:off x="283030" y="1739506"/>
            <a:ext cx="8120742" cy="4609690"/>
          </a:xfrm>
        </p:spPr>
        <p:txBody>
          <a:bodyPr>
            <a:noAutofit/>
          </a:bodyPr>
          <a:lstStyle/>
          <a:p>
            <a:pPr marL="0" indent="0">
              <a:buNone/>
            </a:pPr>
            <a:r>
              <a:rPr lang="en-US" sz="2400" dirty="0">
                <a:solidFill>
                  <a:srgbClr val="7030A0"/>
                </a:solidFill>
              </a:rPr>
              <a:t>3. </a:t>
            </a:r>
            <a:r>
              <a:rPr lang="en-US" sz="2400" dirty="0"/>
              <a:t>Determine degrees of freedom and level of significance to find critical value using the chi-square table.</a:t>
            </a:r>
          </a:p>
          <a:p>
            <a:pPr marL="251460" indent="0">
              <a:buNone/>
            </a:pPr>
            <a:endParaRPr lang="en-US" sz="1100" dirty="0"/>
          </a:p>
          <a:p>
            <a:pPr marL="251460" indent="0">
              <a:buNone/>
            </a:pPr>
            <a:r>
              <a:rPr lang="en-US" dirty="0"/>
              <a:t>Level of significance = </a:t>
            </a:r>
            <a:r>
              <a:rPr lang="el-GR" dirty="0"/>
              <a:t>α</a:t>
            </a:r>
            <a:r>
              <a:rPr lang="en-US" dirty="0"/>
              <a:t> = 0.05</a:t>
            </a:r>
          </a:p>
          <a:p>
            <a:pPr marL="708660" indent="-457200"/>
            <a:r>
              <a:rPr lang="en-US" sz="2700" dirty="0"/>
              <a:t>Probability of finding a significant difference when there is none is 0.05. That is we will incorrectly reject the null hypothesis 5 out of 100 times.</a:t>
            </a:r>
          </a:p>
        </p:txBody>
      </p:sp>
    </p:spTree>
    <p:extLst>
      <p:ext uri="{BB962C8B-B14F-4D97-AF65-F5344CB8AC3E}">
        <p14:creationId xmlns:p14="http://schemas.microsoft.com/office/powerpoint/2010/main" val="17911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to use the Chi-Square Test </a:t>
            </a:r>
          </a:p>
        </p:txBody>
      </p:sp>
      <p:sp>
        <p:nvSpPr>
          <p:cNvPr id="3" name="Content Placeholder 2"/>
          <p:cNvSpPr>
            <a:spLocks noGrp="1"/>
          </p:cNvSpPr>
          <p:nvPr>
            <p:ph idx="1"/>
          </p:nvPr>
        </p:nvSpPr>
        <p:spPr>
          <a:xfrm>
            <a:off x="283030" y="1739506"/>
            <a:ext cx="8120742" cy="4609690"/>
          </a:xfrm>
        </p:spPr>
        <p:txBody>
          <a:bodyPr>
            <a:noAutofit/>
          </a:bodyPr>
          <a:lstStyle/>
          <a:p>
            <a:pPr marL="0" indent="0">
              <a:buNone/>
            </a:pPr>
            <a:r>
              <a:rPr lang="en-US" sz="3200" dirty="0"/>
              <a:t>4. Accept or reject null hypothesis and draw conclusion.</a:t>
            </a:r>
          </a:p>
          <a:p>
            <a:pPr marL="0" indent="-83502">
              <a:buNone/>
            </a:pPr>
            <a:endParaRPr lang="en-US" sz="3100" dirty="0"/>
          </a:p>
          <a:p>
            <a:pPr marL="0" indent="-83502">
              <a:buNone/>
            </a:pPr>
            <a:r>
              <a:rPr lang="en-US" sz="2800" dirty="0"/>
              <a:t>Make a conclusion statement tying the statistical result back to the study.  If applicable, make a new hypothesis as to why you rejected the null hypothesis.</a:t>
            </a:r>
          </a:p>
        </p:txBody>
      </p:sp>
    </p:spTree>
    <p:extLst>
      <p:ext uri="{BB962C8B-B14F-4D97-AF65-F5344CB8AC3E}">
        <p14:creationId xmlns:p14="http://schemas.microsoft.com/office/powerpoint/2010/main" val="80882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Simple Chi-Square Example </a:t>
            </a:r>
          </a:p>
        </p:txBody>
      </p:sp>
      <p:sp>
        <p:nvSpPr>
          <p:cNvPr id="40" name="Rectangle 39"/>
          <p:cNvSpPr/>
          <p:nvPr/>
        </p:nvSpPr>
        <p:spPr>
          <a:xfrm>
            <a:off x="429575" y="3762762"/>
            <a:ext cx="7858389" cy="584775"/>
          </a:xfrm>
          <a:prstGeom prst="rect">
            <a:avLst/>
          </a:prstGeom>
        </p:spPr>
        <p:txBody>
          <a:bodyPr wrap="square">
            <a:spAutoFit/>
          </a:bodyPr>
          <a:lstStyle/>
          <a:p>
            <a:pPr marL="342900" indent="-342900">
              <a:buFont typeface="+mj-lt"/>
              <a:buAutoNum type="arabicPeriod"/>
            </a:pPr>
            <a:r>
              <a:rPr lang="en-US" sz="3200" dirty="0"/>
              <a:t>Determine null hypothesis</a:t>
            </a:r>
          </a:p>
        </p:txBody>
      </p:sp>
      <p:sp>
        <p:nvSpPr>
          <p:cNvPr id="3" name="AutoShape 4" descr="Hershey's Kisses Chocolate"/>
          <p:cNvSpPr>
            <a:spLocks noChangeAspect="1" noChangeArrowheads="1"/>
          </p:cNvSpPr>
          <p:nvPr/>
        </p:nvSpPr>
        <p:spPr bwMode="auto">
          <a:xfrm>
            <a:off x="63500" y="-13652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Hershey's Kisses Chocolate"/>
          <p:cNvSpPr>
            <a:spLocks noChangeAspect="1" noChangeArrowheads="1"/>
          </p:cNvSpPr>
          <p:nvPr/>
        </p:nvSpPr>
        <p:spPr bwMode="auto">
          <a:xfrm>
            <a:off x="215900" y="15875"/>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descr="C:\Users\Lynn\AppData\Local\Microsoft\Windows\Temporary Internet Files\Content.IE5\B6YD9AFB\MC900290914[1].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87162" y="1086797"/>
            <a:ext cx="2830887" cy="30916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331168" y="1506845"/>
            <a:ext cx="3832337" cy="2313747"/>
            <a:chOff x="888718" y="1462241"/>
            <a:chExt cx="3832337" cy="2313747"/>
          </a:xfrm>
        </p:grpSpPr>
        <p:pic>
          <p:nvPicPr>
            <p:cNvPr id="10" name="Picture 2" descr="http://onekit.enr-corp.com/1002116/preview_Hershey%27s%20Kisses%20Chocolate.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88718" y="1462241"/>
              <a:ext cx="1648105" cy="230734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polyvore.com/cgi/img-thing?.out=jpg&amp;size=l&amp;tid=6447977"/>
            <p:cNvPicPr>
              <a:picLocks noChangeAspect="1" noChangeArrowheads="1"/>
            </p:cNvPicPr>
            <p:nvPr/>
          </p:nvPicPr>
          <p:blipFill rotWithShape="1">
            <a:blip r:embed="rId5">
              <a:extLst>
                <a:ext uri="{28A0092B-C50C-407E-A947-70E740481C1C}">
                  <a14:useLocalDpi xmlns:a14="http://schemas.microsoft.com/office/drawing/2010/main" val="0"/>
                </a:ext>
              </a:extLst>
            </a:blip>
            <a:srcRect l="17644" t="18024" r="19889" b="16701"/>
            <a:stretch/>
          </p:blipFill>
          <p:spPr bwMode="auto">
            <a:xfrm>
              <a:off x="2515921" y="1471700"/>
              <a:ext cx="2205134" cy="2304288"/>
            </a:xfrm>
            <a:prstGeom prst="rect">
              <a:avLst/>
            </a:prstGeom>
            <a:noFill/>
          </p:spPr>
        </p:pic>
      </p:grpSp>
    </p:spTree>
    <p:extLst>
      <p:ext uri="{BB962C8B-B14F-4D97-AF65-F5344CB8AC3E}">
        <p14:creationId xmlns:p14="http://schemas.microsoft.com/office/powerpoint/2010/main" val="1397630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Simple Chi-Square Example </a:t>
            </a:r>
          </a:p>
        </p:txBody>
      </p:sp>
      <p:sp>
        <p:nvSpPr>
          <p:cNvPr id="40" name="Rectangle 39"/>
          <p:cNvSpPr/>
          <p:nvPr/>
        </p:nvSpPr>
        <p:spPr>
          <a:xfrm>
            <a:off x="429575" y="3695856"/>
            <a:ext cx="7858389" cy="2554545"/>
          </a:xfrm>
          <a:prstGeom prst="rect">
            <a:avLst/>
          </a:prstGeom>
        </p:spPr>
        <p:txBody>
          <a:bodyPr wrap="square">
            <a:spAutoFit/>
          </a:bodyPr>
          <a:lstStyle/>
          <a:p>
            <a:pPr marL="342900" indent="-342900">
              <a:buFont typeface="+mj-lt"/>
              <a:buAutoNum type="arabicPeriod"/>
            </a:pPr>
            <a:r>
              <a:rPr lang="en-US" sz="3200" dirty="0"/>
              <a:t>Determine null hypothesis</a:t>
            </a:r>
          </a:p>
          <a:p>
            <a:r>
              <a:rPr lang="en-US" sz="3200" dirty="0"/>
              <a:t>There is no significant difference in the number of gold and silver wrapped Hershey kisses in the bag.  Any difference is due to random chance alone.</a:t>
            </a:r>
          </a:p>
        </p:txBody>
      </p:sp>
      <p:grpSp>
        <p:nvGrpSpPr>
          <p:cNvPr id="2" name="Group 1"/>
          <p:cNvGrpSpPr/>
          <p:nvPr/>
        </p:nvGrpSpPr>
        <p:grpSpPr>
          <a:xfrm>
            <a:off x="331168" y="1506845"/>
            <a:ext cx="3832337" cy="2313747"/>
            <a:chOff x="888718" y="1462241"/>
            <a:chExt cx="3832337" cy="2313747"/>
          </a:xfrm>
        </p:grpSpPr>
        <p:pic>
          <p:nvPicPr>
            <p:cNvPr id="5" name="Picture 2" descr="http://onekit.enr-corp.com/1002116/preview_Hershey%27s%20Kisses%20Chocolate.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88718" y="1462241"/>
              <a:ext cx="1648105" cy="2307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polyvore.com/cgi/img-thing?.out=jpg&amp;size=l&amp;tid=6447977"/>
            <p:cNvPicPr>
              <a:picLocks noChangeAspect="1" noChangeArrowheads="1"/>
            </p:cNvPicPr>
            <p:nvPr/>
          </p:nvPicPr>
          <p:blipFill rotWithShape="1">
            <a:blip r:embed="rId4">
              <a:extLst>
                <a:ext uri="{28A0092B-C50C-407E-A947-70E740481C1C}">
                  <a14:useLocalDpi xmlns:a14="http://schemas.microsoft.com/office/drawing/2010/main" val="0"/>
                </a:ext>
              </a:extLst>
            </a:blip>
            <a:srcRect l="17644" t="18024" r="19889" b="16701"/>
            <a:stretch/>
          </p:blipFill>
          <p:spPr bwMode="auto">
            <a:xfrm>
              <a:off x="2515921" y="1471700"/>
              <a:ext cx="2205134" cy="2304288"/>
            </a:xfrm>
            <a:prstGeom prst="rect">
              <a:avLst/>
            </a:prstGeom>
            <a:noFill/>
          </p:spPr>
        </p:pic>
      </p:grpSp>
      <p:pic>
        <p:nvPicPr>
          <p:cNvPr id="7" name="Picture 5" descr="C:\Users\Lynn\AppData\Local\Microsoft\Windows\Temporary Internet Files\Content.IE5\B6YD9AFB\MC900290914[1].wmf"/>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387162" y="1086797"/>
            <a:ext cx="2830887" cy="3091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426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Simple Chi-Square Example </a:t>
            </a:r>
          </a:p>
        </p:txBody>
      </p:sp>
      <p:sp>
        <p:nvSpPr>
          <p:cNvPr id="2" name="Rectangle 1"/>
          <p:cNvSpPr/>
          <p:nvPr/>
        </p:nvSpPr>
        <p:spPr>
          <a:xfrm>
            <a:off x="226503" y="1637442"/>
            <a:ext cx="7284045" cy="646331"/>
          </a:xfrm>
          <a:prstGeom prst="rect">
            <a:avLst/>
          </a:prstGeom>
        </p:spPr>
        <p:txBody>
          <a:bodyPr wrap="none">
            <a:spAutoFit/>
          </a:bodyPr>
          <a:lstStyle/>
          <a:p>
            <a:r>
              <a:rPr lang="en-US" sz="3600" dirty="0"/>
              <a:t>2.     Use formula to calculate χ</a:t>
            </a:r>
            <a:r>
              <a:rPr lang="en-US" sz="3600" baseline="30000" dirty="0"/>
              <a:t>2</a:t>
            </a:r>
            <a:r>
              <a:rPr lang="en-US" sz="3600" dirty="0"/>
              <a:t> value:</a:t>
            </a:r>
          </a:p>
        </p:txBody>
      </p:sp>
      <p:graphicFrame>
        <p:nvGraphicFramePr>
          <p:cNvPr id="3" name="Table 2"/>
          <p:cNvGraphicFramePr>
            <a:graphicFrameLocks noGrp="1"/>
          </p:cNvGraphicFramePr>
          <p:nvPr>
            <p:extLst>
              <p:ext uri="{D42A27DB-BD31-4B8C-83A1-F6EECF244321}">
                <p14:modId xmlns:p14="http://schemas.microsoft.com/office/powerpoint/2010/main" val="625392618"/>
              </p:ext>
            </p:extLst>
          </p:nvPr>
        </p:nvGraphicFramePr>
        <p:xfrm>
          <a:off x="189730" y="2378290"/>
          <a:ext cx="8710493" cy="2108200"/>
        </p:xfrm>
        <a:graphic>
          <a:graphicData uri="http://schemas.openxmlformats.org/drawingml/2006/table">
            <a:tbl>
              <a:tblPr firstRow="1" bandRow="1">
                <a:tableStyleId>{5C22544A-7EE6-4342-B048-85BDC9FD1C3A}</a:tableStyleId>
              </a:tblPr>
              <a:tblGrid>
                <a:gridCol w="925392">
                  <a:extLst>
                    <a:ext uri="{9D8B030D-6E8A-4147-A177-3AD203B41FA5}">
                      <a16:colId xmlns:a16="http://schemas.microsoft.com/office/drawing/2014/main" val="20000"/>
                    </a:ext>
                  </a:extLst>
                </a:gridCol>
                <a:gridCol w="1354455">
                  <a:extLst>
                    <a:ext uri="{9D8B030D-6E8A-4147-A177-3AD203B41FA5}">
                      <a16:colId xmlns:a16="http://schemas.microsoft.com/office/drawing/2014/main" val="20001"/>
                    </a:ext>
                  </a:extLst>
                </a:gridCol>
                <a:gridCol w="1316355">
                  <a:extLst>
                    <a:ext uri="{9D8B030D-6E8A-4147-A177-3AD203B41FA5}">
                      <a16:colId xmlns:a16="http://schemas.microsoft.com/office/drawing/2014/main" val="20002"/>
                    </a:ext>
                  </a:extLst>
                </a:gridCol>
                <a:gridCol w="1435418">
                  <a:extLst>
                    <a:ext uri="{9D8B030D-6E8A-4147-A177-3AD203B41FA5}">
                      <a16:colId xmlns:a16="http://schemas.microsoft.com/office/drawing/2014/main" val="20003"/>
                    </a:ext>
                  </a:extLst>
                </a:gridCol>
                <a:gridCol w="1530668">
                  <a:extLst>
                    <a:ext uri="{9D8B030D-6E8A-4147-A177-3AD203B41FA5}">
                      <a16:colId xmlns:a16="http://schemas.microsoft.com/office/drawing/2014/main" val="20004"/>
                    </a:ext>
                  </a:extLst>
                </a:gridCol>
                <a:gridCol w="2148205">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r>
                        <a:rPr lang="en-US" dirty="0"/>
                        <a:t>Observed</a:t>
                      </a:r>
                    </a:p>
                  </a:txBody>
                  <a:tcPr/>
                </a:tc>
                <a:tc>
                  <a:txBody>
                    <a:bodyPr/>
                    <a:lstStyle/>
                    <a:p>
                      <a:r>
                        <a:rPr lang="en-US" dirty="0"/>
                        <a:t>Expected</a:t>
                      </a:r>
                    </a:p>
                  </a:txBody>
                  <a:tcPr/>
                </a:tc>
                <a:tc>
                  <a:txBody>
                    <a:bodyPr/>
                    <a:lstStyle/>
                    <a:p>
                      <a:r>
                        <a:rPr lang="en-US" dirty="0"/>
                        <a:t>(</a:t>
                      </a:r>
                      <a:r>
                        <a:rPr lang="en-US" dirty="0" err="1"/>
                        <a:t>Obs-Exp</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r>
                        <a:rPr lang="en-US" baseline="0" dirty="0"/>
                        <a:t>/ </a:t>
                      </a:r>
                      <a:r>
                        <a:rPr lang="en-US" baseline="0" dirty="0" err="1"/>
                        <a:t>Exp</a:t>
                      </a:r>
                      <a:endParaRPr lang="en-US" dirty="0"/>
                    </a:p>
                  </a:txBody>
                  <a:tcPr/>
                </a:tc>
                <a:extLst>
                  <a:ext uri="{0D108BD9-81ED-4DB2-BD59-A6C34878D82A}">
                    <a16:rowId xmlns:a16="http://schemas.microsoft.com/office/drawing/2014/main" val="10000"/>
                  </a:ext>
                </a:extLst>
              </a:tr>
              <a:tr h="370840">
                <a:tc>
                  <a:txBody>
                    <a:bodyPr/>
                    <a:lstStyle/>
                    <a:p>
                      <a:r>
                        <a:rPr lang="en-US" dirty="0"/>
                        <a:t>Silver</a:t>
                      </a:r>
                      <a:r>
                        <a:rPr lang="en-US" baseline="0" dirty="0"/>
                        <a:t> Kisses</a:t>
                      </a:r>
                      <a:endParaRPr lang="en-US" dirty="0"/>
                    </a:p>
                  </a:txBody>
                  <a:tcPr/>
                </a:tc>
                <a:tc>
                  <a:txBody>
                    <a:bodyPr/>
                    <a:lstStyle/>
                    <a:p>
                      <a:endParaRPr lang="en-US" sz="240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5">
                        <a:lumMod val="75000"/>
                      </a:schemeClr>
                    </a:solidFill>
                  </a:tcPr>
                </a:tc>
                <a:extLst>
                  <a:ext uri="{0D108BD9-81ED-4DB2-BD59-A6C34878D82A}">
                    <a16:rowId xmlns:a16="http://schemas.microsoft.com/office/drawing/2014/main" val="10001"/>
                  </a:ext>
                </a:extLst>
              </a:tr>
              <a:tr h="370840">
                <a:tc>
                  <a:txBody>
                    <a:bodyPr/>
                    <a:lstStyle/>
                    <a:p>
                      <a:r>
                        <a:rPr lang="en-US" dirty="0"/>
                        <a:t>Gold</a:t>
                      </a:r>
                      <a:r>
                        <a:rPr lang="en-US" baseline="0" dirty="0"/>
                        <a:t> Kisses</a:t>
                      </a:r>
                      <a:endParaRPr lang="en-US" dirty="0"/>
                    </a:p>
                  </a:txBody>
                  <a:tcPr/>
                </a:tc>
                <a:tc>
                  <a:txBody>
                    <a:bodyPr/>
                    <a:lstStyle/>
                    <a:p>
                      <a:endParaRPr lang="en-US" sz="2400" dirty="0"/>
                    </a:p>
                  </a:txBody>
                  <a:tcPr/>
                </a:tc>
                <a:tc>
                  <a:txBody>
                    <a:bodyPr/>
                    <a:lstStyle/>
                    <a:p>
                      <a:endParaRPr lang="en-US" dirty="0"/>
                    </a:p>
                  </a:txBody>
                  <a:tcPr/>
                </a:tc>
                <a:tc>
                  <a:txBody>
                    <a:bodyPr/>
                    <a:lstStyle/>
                    <a:p>
                      <a:endParaRPr lang="en-US" dirty="0"/>
                    </a:p>
                  </a:txBody>
                  <a:tcPr>
                    <a:lnB w="12700" cmpd="sng">
                      <a:noFill/>
                    </a:lnB>
                  </a:tcPr>
                </a:tc>
                <a:tc>
                  <a:txBody>
                    <a:bodyPr/>
                    <a:lstStyle/>
                    <a:p>
                      <a:endParaRPr lang="en-US" dirty="0"/>
                    </a:p>
                  </a:txBody>
                  <a:tcPr>
                    <a:lnB w="12700" cmpd="sng">
                      <a:noFill/>
                    </a:lnB>
                  </a:tcPr>
                </a:tc>
                <a:tc>
                  <a:txBody>
                    <a:bodyPr/>
                    <a:lstStyle/>
                    <a:p>
                      <a:endParaRPr lang="en-US" dirty="0"/>
                    </a:p>
                  </a:txBody>
                  <a:tcPr>
                    <a:lnB w="12700" cmpd="sng">
                      <a:noFill/>
                    </a:lnB>
                    <a:solidFill>
                      <a:schemeClr val="accent5">
                        <a:lumMod val="75000"/>
                      </a:schemeClr>
                    </a:solidFill>
                  </a:tcPr>
                </a:tc>
                <a:extLst>
                  <a:ext uri="{0D108BD9-81ED-4DB2-BD59-A6C34878D82A}">
                    <a16:rowId xmlns:a16="http://schemas.microsoft.com/office/drawing/2014/main" val="10002"/>
                  </a:ext>
                </a:extLst>
              </a:tr>
              <a:tr h="370840">
                <a:tc>
                  <a:txBody>
                    <a:bodyPr/>
                    <a:lstStyle/>
                    <a:p>
                      <a:pPr algn="r"/>
                      <a:r>
                        <a:rPr lang="en-US" dirty="0"/>
                        <a:t>Total </a:t>
                      </a:r>
                    </a:p>
                  </a:txBody>
                  <a:tcPr/>
                </a:tc>
                <a:tc>
                  <a:txBody>
                    <a:bodyPr/>
                    <a:lstStyle/>
                    <a:p>
                      <a:endParaRPr lang="en-US" sz="2400" dirty="0"/>
                    </a:p>
                  </a:txBody>
                  <a:tcPr/>
                </a:tc>
                <a:tc>
                  <a:txBody>
                    <a:bodyPr/>
                    <a:lstStyle/>
                    <a:p>
                      <a:endParaRPr lang="en-US" dirty="0"/>
                    </a:p>
                  </a:txBody>
                  <a:tcPr>
                    <a:lnR w="12700" cmpd="sng">
                      <a:noFill/>
                    </a:ln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301752" y="4500489"/>
            <a:ext cx="8188475" cy="2308324"/>
          </a:xfrm>
          <a:prstGeom prst="rect">
            <a:avLst/>
          </a:prstGeom>
        </p:spPr>
        <p:txBody>
          <a:bodyPr wrap="square">
            <a:spAutoFit/>
          </a:bodyPr>
          <a:lstStyle/>
          <a:p>
            <a:r>
              <a:rPr lang="en-US" sz="3600" b="1" dirty="0"/>
              <a:t>To calculate expected  need total population,  divided by total possibilities</a:t>
            </a:r>
          </a:p>
          <a:p>
            <a:r>
              <a:rPr lang="en-US" sz="3600" b="1" dirty="0"/>
              <a:t>		</a:t>
            </a:r>
            <a:endParaRPr lang="en-US" sz="3600" b="1" dirty="0">
              <a:solidFill>
                <a:schemeClr val="accent5">
                  <a:lumMod val="50000"/>
                </a:schemeClr>
              </a:solidFill>
            </a:endParaRPr>
          </a:p>
        </p:txBody>
      </p:sp>
    </p:spTree>
    <p:extLst>
      <p:ext uri="{BB962C8B-B14F-4D97-AF65-F5344CB8AC3E}">
        <p14:creationId xmlns:p14="http://schemas.microsoft.com/office/powerpoint/2010/main" val="4129166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Simple Chi-Square Example </a:t>
            </a:r>
          </a:p>
        </p:txBody>
      </p:sp>
      <p:sp>
        <p:nvSpPr>
          <p:cNvPr id="2" name="Rectangle 1"/>
          <p:cNvSpPr/>
          <p:nvPr/>
        </p:nvSpPr>
        <p:spPr>
          <a:xfrm>
            <a:off x="226503" y="1637442"/>
            <a:ext cx="7284045" cy="646331"/>
          </a:xfrm>
          <a:prstGeom prst="rect">
            <a:avLst/>
          </a:prstGeom>
        </p:spPr>
        <p:txBody>
          <a:bodyPr wrap="none">
            <a:spAutoFit/>
          </a:bodyPr>
          <a:lstStyle/>
          <a:p>
            <a:r>
              <a:rPr lang="en-US" sz="3600" dirty="0"/>
              <a:t>2.     Use formula to calculate χ</a:t>
            </a:r>
            <a:r>
              <a:rPr lang="en-US" sz="3600" baseline="30000" dirty="0"/>
              <a:t>2</a:t>
            </a:r>
            <a:r>
              <a:rPr lang="en-US" sz="3600" dirty="0"/>
              <a:t> value:</a:t>
            </a:r>
          </a:p>
        </p:txBody>
      </p:sp>
      <p:graphicFrame>
        <p:nvGraphicFramePr>
          <p:cNvPr id="3" name="Table 2"/>
          <p:cNvGraphicFramePr>
            <a:graphicFrameLocks noGrp="1"/>
          </p:cNvGraphicFramePr>
          <p:nvPr>
            <p:extLst>
              <p:ext uri="{D42A27DB-BD31-4B8C-83A1-F6EECF244321}">
                <p14:modId xmlns:p14="http://schemas.microsoft.com/office/powerpoint/2010/main" val="3897225644"/>
              </p:ext>
            </p:extLst>
          </p:nvPr>
        </p:nvGraphicFramePr>
        <p:xfrm>
          <a:off x="189730" y="2378290"/>
          <a:ext cx="8710493" cy="2108200"/>
        </p:xfrm>
        <a:graphic>
          <a:graphicData uri="http://schemas.openxmlformats.org/drawingml/2006/table">
            <a:tbl>
              <a:tblPr firstRow="1" bandRow="1">
                <a:tableStyleId>{5C22544A-7EE6-4342-B048-85BDC9FD1C3A}</a:tableStyleId>
              </a:tblPr>
              <a:tblGrid>
                <a:gridCol w="925392">
                  <a:extLst>
                    <a:ext uri="{9D8B030D-6E8A-4147-A177-3AD203B41FA5}">
                      <a16:colId xmlns:a16="http://schemas.microsoft.com/office/drawing/2014/main" val="20000"/>
                    </a:ext>
                  </a:extLst>
                </a:gridCol>
                <a:gridCol w="1354455">
                  <a:extLst>
                    <a:ext uri="{9D8B030D-6E8A-4147-A177-3AD203B41FA5}">
                      <a16:colId xmlns:a16="http://schemas.microsoft.com/office/drawing/2014/main" val="20001"/>
                    </a:ext>
                  </a:extLst>
                </a:gridCol>
                <a:gridCol w="1316355">
                  <a:extLst>
                    <a:ext uri="{9D8B030D-6E8A-4147-A177-3AD203B41FA5}">
                      <a16:colId xmlns:a16="http://schemas.microsoft.com/office/drawing/2014/main" val="20002"/>
                    </a:ext>
                  </a:extLst>
                </a:gridCol>
                <a:gridCol w="1435418">
                  <a:extLst>
                    <a:ext uri="{9D8B030D-6E8A-4147-A177-3AD203B41FA5}">
                      <a16:colId xmlns:a16="http://schemas.microsoft.com/office/drawing/2014/main" val="20003"/>
                    </a:ext>
                  </a:extLst>
                </a:gridCol>
                <a:gridCol w="1530668">
                  <a:extLst>
                    <a:ext uri="{9D8B030D-6E8A-4147-A177-3AD203B41FA5}">
                      <a16:colId xmlns:a16="http://schemas.microsoft.com/office/drawing/2014/main" val="20004"/>
                    </a:ext>
                  </a:extLst>
                </a:gridCol>
                <a:gridCol w="2148205">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r>
                        <a:rPr lang="en-US" dirty="0"/>
                        <a:t>Observed</a:t>
                      </a:r>
                    </a:p>
                  </a:txBody>
                  <a:tcPr/>
                </a:tc>
                <a:tc>
                  <a:txBody>
                    <a:bodyPr/>
                    <a:lstStyle/>
                    <a:p>
                      <a:r>
                        <a:rPr lang="en-US" dirty="0"/>
                        <a:t>Expected</a:t>
                      </a:r>
                    </a:p>
                  </a:txBody>
                  <a:tcPr/>
                </a:tc>
                <a:tc>
                  <a:txBody>
                    <a:bodyPr/>
                    <a:lstStyle/>
                    <a:p>
                      <a:r>
                        <a:rPr lang="en-US" dirty="0"/>
                        <a:t>(</a:t>
                      </a:r>
                      <a:r>
                        <a:rPr lang="en-US" dirty="0" err="1"/>
                        <a:t>Obs-Exp</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r>
                        <a:rPr lang="en-US" baseline="0" dirty="0"/>
                        <a:t>/ </a:t>
                      </a:r>
                      <a:r>
                        <a:rPr lang="en-US" baseline="0" dirty="0" err="1"/>
                        <a:t>Exp</a:t>
                      </a:r>
                      <a:endParaRPr lang="en-US" dirty="0"/>
                    </a:p>
                  </a:txBody>
                  <a:tcPr/>
                </a:tc>
                <a:extLst>
                  <a:ext uri="{0D108BD9-81ED-4DB2-BD59-A6C34878D82A}">
                    <a16:rowId xmlns:a16="http://schemas.microsoft.com/office/drawing/2014/main" val="10000"/>
                  </a:ext>
                </a:extLst>
              </a:tr>
              <a:tr h="370840">
                <a:tc>
                  <a:txBody>
                    <a:bodyPr/>
                    <a:lstStyle/>
                    <a:p>
                      <a:r>
                        <a:rPr lang="en-US" dirty="0"/>
                        <a:t>Silver</a:t>
                      </a:r>
                      <a:r>
                        <a:rPr lang="en-US" baseline="0" dirty="0"/>
                        <a:t> Kisses</a:t>
                      </a:r>
                      <a:endParaRPr lang="en-US" dirty="0"/>
                    </a:p>
                  </a:txBody>
                  <a:tcPr/>
                </a:tc>
                <a:tc>
                  <a:txBody>
                    <a:bodyPr/>
                    <a:lstStyle/>
                    <a:p>
                      <a:r>
                        <a:rPr lang="en-US" sz="2400" dirty="0"/>
                        <a:t>17</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5">
                        <a:lumMod val="75000"/>
                      </a:schemeClr>
                    </a:solidFill>
                  </a:tcPr>
                </a:tc>
                <a:extLst>
                  <a:ext uri="{0D108BD9-81ED-4DB2-BD59-A6C34878D82A}">
                    <a16:rowId xmlns:a16="http://schemas.microsoft.com/office/drawing/2014/main" val="10001"/>
                  </a:ext>
                </a:extLst>
              </a:tr>
              <a:tr h="370840">
                <a:tc>
                  <a:txBody>
                    <a:bodyPr/>
                    <a:lstStyle/>
                    <a:p>
                      <a:r>
                        <a:rPr lang="en-US" dirty="0"/>
                        <a:t>Gold</a:t>
                      </a:r>
                      <a:r>
                        <a:rPr lang="en-US" baseline="0" dirty="0"/>
                        <a:t> Kisses</a:t>
                      </a:r>
                      <a:endParaRPr lang="en-US" dirty="0"/>
                    </a:p>
                  </a:txBody>
                  <a:tcPr/>
                </a:tc>
                <a:tc>
                  <a:txBody>
                    <a:bodyPr/>
                    <a:lstStyle/>
                    <a:p>
                      <a:r>
                        <a:rPr lang="en-US" sz="2400" dirty="0"/>
                        <a:t>3</a:t>
                      </a:r>
                    </a:p>
                  </a:txBody>
                  <a:tcPr/>
                </a:tc>
                <a:tc>
                  <a:txBody>
                    <a:bodyPr/>
                    <a:lstStyle/>
                    <a:p>
                      <a:endParaRPr lang="en-US" dirty="0"/>
                    </a:p>
                  </a:txBody>
                  <a:tcPr/>
                </a:tc>
                <a:tc>
                  <a:txBody>
                    <a:bodyPr/>
                    <a:lstStyle/>
                    <a:p>
                      <a:endParaRPr lang="en-US" dirty="0"/>
                    </a:p>
                  </a:txBody>
                  <a:tcPr>
                    <a:lnB w="12700" cmpd="sng">
                      <a:noFill/>
                    </a:lnB>
                  </a:tcPr>
                </a:tc>
                <a:tc>
                  <a:txBody>
                    <a:bodyPr/>
                    <a:lstStyle/>
                    <a:p>
                      <a:endParaRPr lang="en-US" dirty="0"/>
                    </a:p>
                  </a:txBody>
                  <a:tcPr>
                    <a:lnB w="12700" cmpd="sng">
                      <a:noFill/>
                    </a:lnB>
                  </a:tcPr>
                </a:tc>
                <a:tc>
                  <a:txBody>
                    <a:bodyPr/>
                    <a:lstStyle/>
                    <a:p>
                      <a:endParaRPr lang="en-US" dirty="0"/>
                    </a:p>
                  </a:txBody>
                  <a:tcPr>
                    <a:lnB w="12700" cmpd="sng">
                      <a:noFill/>
                    </a:lnB>
                    <a:solidFill>
                      <a:schemeClr val="accent5">
                        <a:lumMod val="75000"/>
                      </a:schemeClr>
                    </a:solidFill>
                  </a:tcPr>
                </a:tc>
                <a:extLst>
                  <a:ext uri="{0D108BD9-81ED-4DB2-BD59-A6C34878D82A}">
                    <a16:rowId xmlns:a16="http://schemas.microsoft.com/office/drawing/2014/main" val="10002"/>
                  </a:ext>
                </a:extLst>
              </a:tr>
              <a:tr h="370840">
                <a:tc>
                  <a:txBody>
                    <a:bodyPr/>
                    <a:lstStyle/>
                    <a:p>
                      <a:pPr algn="r"/>
                      <a:r>
                        <a:rPr lang="en-US" dirty="0"/>
                        <a:t>Total </a:t>
                      </a:r>
                    </a:p>
                  </a:txBody>
                  <a:tcPr/>
                </a:tc>
                <a:tc>
                  <a:txBody>
                    <a:bodyPr/>
                    <a:lstStyle/>
                    <a:p>
                      <a:r>
                        <a:rPr lang="en-US" sz="2400" dirty="0"/>
                        <a:t>20</a:t>
                      </a:r>
                    </a:p>
                  </a:txBody>
                  <a:tcPr/>
                </a:tc>
                <a:tc>
                  <a:txBody>
                    <a:bodyPr/>
                    <a:lstStyle/>
                    <a:p>
                      <a:endParaRPr lang="en-US" dirty="0"/>
                    </a:p>
                  </a:txBody>
                  <a:tcPr>
                    <a:lnR w="12700" cmpd="sng">
                      <a:noFill/>
                    </a:ln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213442" y="4500489"/>
            <a:ext cx="8452635" cy="1200329"/>
          </a:xfrm>
          <a:prstGeom prst="rect">
            <a:avLst/>
          </a:prstGeom>
        </p:spPr>
        <p:txBody>
          <a:bodyPr wrap="square">
            <a:spAutoFit/>
          </a:bodyPr>
          <a:lstStyle/>
          <a:p>
            <a:r>
              <a:rPr lang="en-US" sz="3600" b="1" dirty="0"/>
              <a:t>If there are 20 kisses in total, what is the expected number of kisses?</a:t>
            </a:r>
          </a:p>
        </p:txBody>
      </p:sp>
    </p:spTree>
    <p:extLst>
      <p:ext uri="{BB962C8B-B14F-4D97-AF65-F5344CB8AC3E}">
        <p14:creationId xmlns:p14="http://schemas.microsoft.com/office/powerpoint/2010/main" val="1524947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Simple Chi-Square Example </a:t>
            </a:r>
          </a:p>
        </p:txBody>
      </p:sp>
      <p:sp>
        <p:nvSpPr>
          <p:cNvPr id="2" name="Rectangle 1"/>
          <p:cNvSpPr/>
          <p:nvPr/>
        </p:nvSpPr>
        <p:spPr>
          <a:xfrm>
            <a:off x="226503" y="1637442"/>
            <a:ext cx="7284045" cy="646331"/>
          </a:xfrm>
          <a:prstGeom prst="rect">
            <a:avLst/>
          </a:prstGeom>
        </p:spPr>
        <p:txBody>
          <a:bodyPr wrap="none">
            <a:spAutoFit/>
          </a:bodyPr>
          <a:lstStyle/>
          <a:p>
            <a:r>
              <a:rPr lang="en-US" sz="3600" dirty="0"/>
              <a:t>2.     Use formula to calculate χ</a:t>
            </a:r>
            <a:r>
              <a:rPr lang="en-US" sz="3600" baseline="30000" dirty="0"/>
              <a:t>2</a:t>
            </a:r>
            <a:r>
              <a:rPr lang="en-US" sz="3600" dirty="0"/>
              <a:t> value:</a:t>
            </a:r>
          </a:p>
        </p:txBody>
      </p:sp>
      <p:graphicFrame>
        <p:nvGraphicFramePr>
          <p:cNvPr id="3" name="Table 2"/>
          <p:cNvGraphicFramePr>
            <a:graphicFrameLocks noGrp="1"/>
          </p:cNvGraphicFramePr>
          <p:nvPr>
            <p:extLst>
              <p:ext uri="{D42A27DB-BD31-4B8C-83A1-F6EECF244321}">
                <p14:modId xmlns:p14="http://schemas.microsoft.com/office/powerpoint/2010/main" val="2122044000"/>
              </p:ext>
            </p:extLst>
          </p:nvPr>
        </p:nvGraphicFramePr>
        <p:xfrm>
          <a:off x="189730" y="2378290"/>
          <a:ext cx="8710493" cy="2108200"/>
        </p:xfrm>
        <a:graphic>
          <a:graphicData uri="http://schemas.openxmlformats.org/drawingml/2006/table">
            <a:tbl>
              <a:tblPr firstRow="1" bandRow="1">
                <a:tableStyleId>{5C22544A-7EE6-4342-B048-85BDC9FD1C3A}</a:tableStyleId>
              </a:tblPr>
              <a:tblGrid>
                <a:gridCol w="925392">
                  <a:extLst>
                    <a:ext uri="{9D8B030D-6E8A-4147-A177-3AD203B41FA5}">
                      <a16:colId xmlns:a16="http://schemas.microsoft.com/office/drawing/2014/main" val="20000"/>
                    </a:ext>
                  </a:extLst>
                </a:gridCol>
                <a:gridCol w="1354455">
                  <a:extLst>
                    <a:ext uri="{9D8B030D-6E8A-4147-A177-3AD203B41FA5}">
                      <a16:colId xmlns:a16="http://schemas.microsoft.com/office/drawing/2014/main" val="20001"/>
                    </a:ext>
                  </a:extLst>
                </a:gridCol>
                <a:gridCol w="1316355">
                  <a:extLst>
                    <a:ext uri="{9D8B030D-6E8A-4147-A177-3AD203B41FA5}">
                      <a16:colId xmlns:a16="http://schemas.microsoft.com/office/drawing/2014/main" val="20002"/>
                    </a:ext>
                  </a:extLst>
                </a:gridCol>
                <a:gridCol w="1435418">
                  <a:extLst>
                    <a:ext uri="{9D8B030D-6E8A-4147-A177-3AD203B41FA5}">
                      <a16:colId xmlns:a16="http://schemas.microsoft.com/office/drawing/2014/main" val="20003"/>
                    </a:ext>
                  </a:extLst>
                </a:gridCol>
                <a:gridCol w="1530668">
                  <a:extLst>
                    <a:ext uri="{9D8B030D-6E8A-4147-A177-3AD203B41FA5}">
                      <a16:colId xmlns:a16="http://schemas.microsoft.com/office/drawing/2014/main" val="20004"/>
                    </a:ext>
                  </a:extLst>
                </a:gridCol>
                <a:gridCol w="2148205">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r>
                        <a:rPr lang="en-US" dirty="0"/>
                        <a:t>Observed</a:t>
                      </a:r>
                    </a:p>
                  </a:txBody>
                  <a:tcPr/>
                </a:tc>
                <a:tc>
                  <a:txBody>
                    <a:bodyPr/>
                    <a:lstStyle/>
                    <a:p>
                      <a:r>
                        <a:rPr lang="en-US" dirty="0"/>
                        <a:t>Expected</a:t>
                      </a:r>
                    </a:p>
                  </a:txBody>
                  <a:tcPr/>
                </a:tc>
                <a:tc>
                  <a:txBody>
                    <a:bodyPr/>
                    <a:lstStyle/>
                    <a:p>
                      <a:r>
                        <a:rPr lang="en-US" dirty="0"/>
                        <a:t>(</a:t>
                      </a:r>
                      <a:r>
                        <a:rPr lang="en-US" dirty="0" err="1"/>
                        <a:t>Obs-Exp</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r>
                        <a:rPr lang="en-US" baseline="0" dirty="0"/>
                        <a:t>/ </a:t>
                      </a:r>
                      <a:r>
                        <a:rPr lang="en-US" baseline="0" dirty="0" err="1"/>
                        <a:t>Exp</a:t>
                      </a:r>
                      <a:endParaRPr lang="en-US" dirty="0"/>
                    </a:p>
                  </a:txBody>
                  <a:tcPr/>
                </a:tc>
                <a:extLst>
                  <a:ext uri="{0D108BD9-81ED-4DB2-BD59-A6C34878D82A}">
                    <a16:rowId xmlns:a16="http://schemas.microsoft.com/office/drawing/2014/main" val="10000"/>
                  </a:ext>
                </a:extLst>
              </a:tr>
              <a:tr h="370840">
                <a:tc>
                  <a:txBody>
                    <a:bodyPr/>
                    <a:lstStyle/>
                    <a:p>
                      <a:r>
                        <a:rPr lang="en-US" dirty="0"/>
                        <a:t>Silver</a:t>
                      </a:r>
                      <a:r>
                        <a:rPr lang="en-US" baseline="0" dirty="0"/>
                        <a:t> Kisses</a:t>
                      </a:r>
                      <a:endParaRPr lang="en-US" dirty="0"/>
                    </a:p>
                  </a:txBody>
                  <a:tcPr/>
                </a:tc>
                <a:tc>
                  <a:txBody>
                    <a:bodyPr/>
                    <a:lstStyle/>
                    <a:p>
                      <a:r>
                        <a:rPr lang="en-US" sz="2400" dirty="0"/>
                        <a:t>17</a:t>
                      </a:r>
                    </a:p>
                  </a:txBody>
                  <a:tcPr/>
                </a:tc>
                <a:tc>
                  <a:txBody>
                    <a:bodyPr/>
                    <a:lstStyle/>
                    <a:p>
                      <a:r>
                        <a:rPr lang="en-US" sz="2400" dirty="0"/>
                        <a:t>10</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solidFill>
                      <a:schemeClr val="accent5">
                        <a:lumMod val="75000"/>
                      </a:schemeClr>
                    </a:solidFill>
                  </a:tcPr>
                </a:tc>
                <a:extLst>
                  <a:ext uri="{0D108BD9-81ED-4DB2-BD59-A6C34878D82A}">
                    <a16:rowId xmlns:a16="http://schemas.microsoft.com/office/drawing/2014/main" val="10001"/>
                  </a:ext>
                </a:extLst>
              </a:tr>
              <a:tr h="370840">
                <a:tc>
                  <a:txBody>
                    <a:bodyPr/>
                    <a:lstStyle/>
                    <a:p>
                      <a:r>
                        <a:rPr lang="en-US" dirty="0"/>
                        <a:t>Gold</a:t>
                      </a:r>
                      <a:r>
                        <a:rPr lang="en-US" baseline="0" dirty="0"/>
                        <a:t> Kisses</a:t>
                      </a:r>
                      <a:endParaRPr lang="en-US" dirty="0"/>
                    </a:p>
                  </a:txBody>
                  <a:tcPr/>
                </a:tc>
                <a:tc>
                  <a:txBody>
                    <a:bodyPr/>
                    <a:lstStyle/>
                    <a:p>
                      <a:r>
                        <a:rPr lang="en-US" sz="2400" dirty="0"/>
                        <a:t>3</a:t>
                      </a:r>
                    </a:p>
                  </a:txBody>
                  <a:tcPr/>
                </a:tc>
                <a:tc>
                  <a:txBody>
                    <a:bodyPr/>
                    <a:lstStyle/>
                    <a:p>
                      <a:r>
                        <a:rPr lang="en-US" sz="2400" dirty="0"/>
                        <a:t>10</a:t>
                      </a:r>
                    </a:p>
                  </a:txBody>
                  <a:tcPr/>
                </a:tc>
                <a:tc>
                  <a:txBody>
                    <a:bodyPr/>
                    <a:lstStyle/>
                    <a:p>
                      <a:endParaRPr lang="en-US" sz="2400" dirty="0"/>
                    </a:p>
                  </a:txBody>
                  <a:tcPr>
                    <a:lnB w="12700" cmpd="sng">
                      <a:noFill/>
                    </a:lnB>
                  </a:tcPr>
                </a:tc>
                <a:tc>
                  <a:txBody>
                    <a:bodyPr/>
                    <a:lstStyle/>
                    <a:p>
                      <a:endParaRPr lang="en-US" sz="2400" dirty="0"/>
                    </a:p>
                  </a:txBody>
                  <a:tcPr>
                    <a:lnB w="12700" cmpd="sng">
                      <a:noFill/>
                    </a:lnB>
                  </a:tcPr>
                </a:tc>
                <a:tc>
                  <a:txBody>
                    <a:bodyPr/>
                    <a:lstStyle/>
                    <a:p>
                      <a:endParaRPr lang="en-US" sz="2400" dirty="0"/>
                    </a:p>
                  </a:txBody>
                  <a:tcPr>
                    <a:lnB w="12700" cmpd="sng">
                      <a:noFill/>
                    </a:lnB>
                    <a:solidFill>
                      <a:schemeClr val="accent5">
                        <a:lumMod val="75000"/>
                      </a:schemeClr>
                    </a:solidFill>
                  </a:tcPr>
                </a:tc>
                <a:extLst>
                  <a:ext uri="{0D108BD9-81ED-4DB2-BD59-A6C34878D82A}">
                    <a16:rowId xmlns:a16="http://schemas.microsoft.com/office/drawing/2014/main" val="10002"/>
                  </a:ext>
                </a:extLst>
              </a:tr>
              <a:tr h="370840">
                <a:tc>
                  <a:txBody>
                    <a:bodyPr/>
                    <a:lstStyle/>
                    <a:p>
                      <a:pPr algn="r"/>
                      <a:r>
                        <a:rPr lang="en-US" dirty="0"/>
                        <a:t>Total </a:t>
                      </a:r>
                    </a:p>
                  </a:txBody>
                  <a:tcPr/>
                </a:tc>
                <a:tc>
                  <a:txBody>
                    <a:bodyPr/>
                    <a:lstStyle/>
                    <a:p>
                      <a:r>
                        <a:rPr lang="en-US" sz="2400" dirty="0"/>
                        <a:t>20</a:t>
                      </a:r>
                    </a:p>
                  </a:txBody>
                  <a:tcPr/>
                </a:tc>
                <a:tc>
                  <a:txBody>
                    <a:bodyPr/>
                    <a:lstStyle/>
                    <a:p>
                      <a:r>
                        <a:rPr lang="en-US" sz="2400" dirty="0"/>
                        <a:t>20</a:t>
                      </a:r>
                    </a:p>
                  </a:txBody>
                  <a:tcPr>
                    <a:lnR w="12700" cmpd="sng">
                      <a:noFill/>
                    </a:ln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447588" y="4538071"/>
            <a:ext cx="8452635" cy="1200329"/>
          </a:xfrm>
          <a:prstGeom prst="rect">
            <a:avLst/>
          </a:prstGeom>
        </p:spPr>
        <p:txBody>
          <a:bodyPr wrap="square">
            <a:spAutoFit/>
          </a:bodyPr>
          <a:lstStyle/>
          <a:p>
            <a:r>
              <a:rPr lang="en-US" sz="3600" dirty="0"/>
              <a:t>Now we need to calculate the chi-square values for each category.</a:t>
            </a:r>
            <a:endParaRPr lang="en-US" sz="3600" b="1" dirty="0">
              <a:solidFill>
                <a:schemeClr val="accent5">
                  <a:lumMod val="50000"/>
                </a:schemeClr>
              </a:solidFill>
            </a:endParaRPr>
          </a:p>
        </p:txBody>
      </p:sp>
    </p:spTree>
    <p:extLst>
      <p:ext uri="{BB962C8B-B14F-4D97-AF65-F5344CB8AC3E}">
        <p14:creationId xmlns:p14="http://schemas.microsoft.com/office/powerpoint/2010/main" val="2250061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Simple Chi-Square Example </a:t>
            </a:r>
          </a:p>
        </p:txBody>
      </p:sp>
      <p:sp>
        <p:nvSpPr>
          <p:cNvPr id="2" name="Rectangle 1"/>
          <p:cNvSpPr/>
          <p:nvPr/>
        </p:nvSpPr>
        <p:spPr>
          <a:xfrm>
            <a:off x="226503" y="1637442"/>
            <a:ext cx="7284045" cy="646331"/>
          </a:xfrm>
          <a:prstGeom prst="rect">
            <a:avLst/>
          </a:prstGeom>
        </p:spPr>
        <p:txBody>
          <a:bodyPr wrap="none">
            <a:spAutoFit/>
          </a:bodyPr>
          <a:lstStyle/>
          <a:p>
            <a:r>
              <a:rPr lang="en-US" sz="3600" dirty="0"/>
              <a:t>2.     Use formula to calculate χ</a:t>
            </a:r>
            <a:r>
              <a:rPr lang="en-US" sz="3600" baseline="30000" dirty="0"/>
              <a:t>2</a:t>
            </a:r>
            <a:r>
              <a:rPr lang="en-US" sz="3600" dirty="0"/>
              <a:t> value:</a:t>
            </a:r>
          </a:p>
        </p:txBody>
      </p:sp>
      <p:graphicFrame>
        <p:nvGraphicFramePr>
          <p:cNvPr id="3" name="Table 2"/>
          <p:cNvGraphicFramePr>
            <a:graphicFrameLocks noGrp="1"/>
          </p:cNvGraphicFramePr>
          <p:nvPr>
            <p:extLst>
              <p:ext uri="{D42A27DB-BD31-4B8C-83A1-F6EECF244321}">
                <p14:modId xmlns:p14="http://schemas.microsoft.com/office/powerpoint/2010/main" val="1153665149"/>
              </p:ext>
            </p:extLst>
          </p:nvPr>
        </p:nvGraphicFramePr>
        <p:xfrm>
          <a:off x="189730" y="2378290"/>
          <a:ext cx="8710493" cy="2108200"/>
        </p:xfrm>
        <a:graphic>
          <a:graphicData uri="http://schemas.openxmlformats.org/drawingml/2006/table">
            <a:tbl>
              <a:tblPr firstRow="1" bandRow="1">
                <a:tableStyleId>{5C22544A-7EE6-4342-B048-85BDC9FD1C3A}</a:tableStyleId>
              </a:tblPr>
              <a:tblGrid>
                <a:gridCol w="925392">
                  <a:extLst>
                    <a:ext uri="{9D8B030D-6E8A-4147-A177-3AD203B41FA5}">
                      <a16:colId xmlns:a16="http://schemas.microsoft.com/office/drawing/2014/main" val="20000"/>
                    </a:ext>
                  </a:extLst>
                </a:gridCol>
                <a:gridCol w="1354455">
                  <a:extLst>
                    <a:ext uri="{9D8B030D-6E8A-4147-A177-3AD203B41FA5}">
                      <a16:colId xmlns:a16="http://schemas.microsoft.com/office/drawing/2014/main" val="20001"/>
                    </a:ext>
                  </a:extLst>
                </a:gridCol>
                <a:gridCol w="1316355">
                  <a:extLst>
                    <a:ext uri="{9D8B030D-6E8A-4147-A177-3AD203B41FA5}">
                      <a16:colId xmlns:a16="http://schemas.microsoft.com/office/drawing/2014/main" val="20002"/>
                    </a:ext>
                  </a:extLst>
                </a:gridCol>
                <a:gridCol w="1435418">
                  <a:extLst>
                    <a:ext uri="{9D8B030D-6E8A-4147-A177-3AD203B41FA5}">
                      <a16:colId xmlns:a16="http://schemas.microsoft.com/office/drawing/2014/main" val="20003"/>
                    </a:ext>
                  </a:extLst>
                </a:gridCol>
                <a:gridCol w="1530668">
                  <a:extLst>
                    <a:ext uri="{9D8B030D-6E8A-4147-A177-3AD203B41FA5}">
                      <a16:colId xmlns:a16="http://schemas.microsoft.com/office/drawing/2014/main" val="20004"/>
                    </a:ext>
                  </a:extLst>
                </a:gridCol>
                <a:gridCol w="2148205">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r>
                        <a:rPr lang="en-US" dirty="0"/>
                        <a:t>Observed</a:t>
                      </a:r>
                    </a:p>
                  </a:txBody>
                  <a:tcPr/>
                </a:tc>
                <a:tc>
                  <a:txBody>
                    <a:bodyPr/>
                    <a:lstStyle/>
                    <a:p>
                      <a:r>
                        <a:rPr lang="en-US" dirty="0"/>
                        <a:t>Expected</a:t>
                      </a:r>
                    </a:p>
                  </a:txBody>
                  <a:tcPr/>
                </a:tc>
                <a:tc>
                  <a:txBody>
                    <a:bodyPr/>
                    <a:lstStyle/>
                    <a:p>
                      <a:r>
                        <a:rPr lang="en-US" dirty="0"/>
                        <a:t>(</a:t>
                      </a:r>
                      <a:r>
                        <a:rPr lang="en-US" dirty="0" err="1"/>
                        <a:t>Obs-Exp</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r>
                        <a:rPr lang="en-US" baseline="0" dirty="0"/>
                        <a:t>/ </a:t>
                      </a:r>
                      <a:r>
                        <a:rPr lang="en-US" baseline="0" dirty="0" err="1"/>
                        <a:t>Exp</a:t>
                      </a:r>
                      <a:endParaRPr lang="en-US" dirty="0"/>
                    </a:p>
                  </a:txBody>
                  <a:tcPr/>
                </a:tc>
                <a:extLst>
                  <a:ext uri="{0D108BD9-81ED-4DB2-BD59-A6C34878D82A}">
                    <a16:rowId xmlns:a16="http://schemas.microsoft.com/office/drawing/2014/main" val="10000"/>
                  </a:ext>
                </a:extLst>
              </a:tr>
              <a:tr h="370840">
                <a:tc>
                  <a:txBody>
                    <a:bodyPr/>
                    <a:lstStyle/>
                    <a:p>
                      <a:r>
                        <a:rPr lang="en-US" dirty="0"/>
                        <a:t>Silver</a:t>
                      </a:r>
                      <a:r>
                        <a:rPr lang="en-US" baseline="0" dirty="0"/>
                        <a:t> Kisses</a:t>
                      </a:r>
                      <a:endParaRPr lang="en-US" dirty="0"/>
                    </a:p>
                  </a:txBody>
                  <a:tcPr/>
                </a:tc>
                <a:tc>
                  <a:txBody>
                    <a:bodyPr/>
                    <a:lstStyle/>
                    <a:p>
                      <a:r>
                        <a:rPr lang="en-US" sz="2400" dirty="0"/>
                        <a:t>17</a:t>
                      </a:r>
                    </a:p>
                  </a:txBody>
                  <a:tcPr/>
                </a:tc>
                <a:tc>
                  <a:txBody>
                    <a:bodyPr/>
                    <a:lstStyle/>
                    <a:p>
                      <a:r>
                        <a:rPr lang="en-US" sz="2400" dirty="0"/>
                        <a:t>10</a:t>
                      </a:r>
                    </a:p>
                  </a:txBody>
                  <a:tcPr/>
                </a:tc>
                <a:tc>
                  <a:txBody>
                    <a:bodyPr/>
                    <a:lstStyle/>
                    <a:p>
                      <a:r>
                        <a:rPr lang="en-US" sz="2400" dirty="0"/>
                        <a:t>7</a:t>
                      </a:r>
                    </a:p>
                  </a:txBody>
                  <a:tcPr/>
                </a:tc>
                <a:tc>
                  <a:txBody>
                    <a:bodyPr/>
                    <a:lstStyle/>
                    <a:p>
                      <a:r>
                        <a:rPr lang="en-US" sz="2400" dirty="0"/>
                        <a:t>49</a:t>
                      </a:r>
                    </a:p>
                  </a:txBody>
                  <a:tcPr/>
                </a:tc>
                <a:tc>
                  <a:txBody>
                    <a:bodyPr/>
                    <a:lstStyle/>
                    <a:p>
                      <a:r>
                        <a:rPr lang="en-US" sz="2400" dirty="0"/>
                        <a:t>4.9</a:t>
                      </a:r>
                    </a:p>
                  </a:txBody>
                  <a:tcPr>
                    <a:solidFill>
                      <a:schemeClr val="accent5">
                        <a:lumMod val="75000"/>
                      </a:schemeClr>
                    </a:solidFill>
                  </a:tcPr>
                </a:tc>
                <a:extLst>
                  <a:ext uri="{0D108BD9-81ED-4DB2-BD59-A6C34878D82A}">
                    <a16:rowId xmlns:a16="http://schemas.microsoft.com/office/drawing/2014/main" val="10001"/>
                  </a:ext>
                </a:extLst>
              </a:tr>
              <a:tr h="370840">
                <a:tc>
                  <a:txBody>
                    <a:bodyPr/>
                    <a:lstStyle/>
                    <a:p>
                      <a:r>
                        <a:rPr lang="en-US" dirty="0"/>
                        <a:t>Gold</a:t>
                      </a:r>
                      <a:r>
                        <a:rPr lang="en-US" baseline="0" dirty="0"/>
                        <a:t> Kisses</a:t>
                      </a:r>
                      <a:endParaRPr lang="en-US" dirty="0"/>
                    </a:p>
                  </a:txBody>
                  <a:tcPr/>
                </a:tc>
                <a:tc>
                  <a:txBody>
                    <a:bodyPr/>
                    <a:lstStyle/>
                    <a:p>
                      <a:r>
                        <a:rPr lang="en-US" sz="2400" dirty="0"/>
                        <a:t>3</a:t>
                      </a:r>
                    </a:p>
                  </a:txBody>
                  <a:tcPr/>
                </a:tc>
                <a:tc>
                  <a:txBody>
                    <a:bodyPr/>
                    <a:lstStyle/>
                    <a:p>
                      <a:r>
                        <a:rPr lang="en-US" sz="2400" dirty="0"/>
                        <a:t>10</a:t>
                      </a:r>
                    </a:p>
                  </a:txBody>
                  <a:tcPr/>
                </a:tc>
                <a:tc>
                  <a:txBody>
                    <a:bodyPr/>
                    <a:lstStyle/>
                    <a:p>
                      <a:r>
                        <a:rPr lang="en-US" sz="2400" dirty="0"/>
                        <a:t>-7</a:t>
                      </a:r>
                    </a:p>
                  </a:txBody>
                  <a:tcPr>
                    <a:lnB w="12700" cmpd="sng">
                      <a:noFill/>
                    </a:lnB>
                  </a:tcPr>
                </a:tc>
                <a:tc>
                  <a:txBody>
                    <a:bodyPr/>
                    <a:lstStyle/>
                    <a:p>
                      <a:r>
                        <a:rPr lang="en-US" sz="2400" dirty="0"/>
                        <a:t>49</a:t>
                      </a:r>
                    </a:p>
                  </a:txBody>
                  <a:tcPr>
                    <a:lnB w="12700" cmpd="sng">
                      <a:noFill/>
                    </a:lnB>
                  </a:tcPr>
                </a:tc>
                <a:tc>
                  <a:txBody>
                    <a:bodyPr/>
                    <a:lstStyle/>
                    <a:p>
                      <a:r>
                        <a:rPr lang="en-US" sz="2400" dirty="0"/>
                        <a:t>4.9</a:t>
                      </a:r>
                    </a:p>
                  </a:txBody>
                  <a:tcPr>
                    <a:lnB w="12700" cmpd="sng">
                      <a:noFill/>
                    </a:lnB>
                    <a:solidFill>
                      <a:schemeClr val="accent5">
                        <a:lumMod val="75000"/>
                      </a:schemeClr>
                    </a:solidFill>
                  </a:tcPr>
                </a:tc>
                <a:extLst>
                  <a:ext uri="{0D108BD9-81ED-4DB2-BD59-A6C34878D82A}">
                    <a16:rowId xmlns:a16="http://schemas.microsoft.com/office/drawing/2014/main" val="10002"/>
                  </a:ext>
                </a:extLst>
              </a:tr>
              <a:tr h="370840">
                <a:tc>
                  <a:txBody>
                    <a:bodyPr/>
                    <a:lstStyle/>
                    <a:p>
                      <a:pPr algn="r"/>
                      <a:r>
                        <a:rPr lang="en-US" dirty="0"/>
                        <a:t>Total </a:t>
                      </a:r>
                    </a:p>
                  </a:txBody>
                  <a:tcPr/>
                </a:tc>
                <a:tc>
                  <a:txBody>
                    <a:bodyPr/>
                    <a:lstStyle/>
                    <a:p>
                      <a:r>
                        <a:rPr lang="en-US" sz="2400" dirty="0"/>
                        <a:t>20</a:t>
                      </a:r>
                    </a:p>
                  </a:txBody>
                  <a:tcPr/>
                </a:tc>
                <a:tc>
                  <a:txBody>
                    <a:bodyPr/>
                    <a:lstStyle/>
                    <a:p>
                      <a:r>
                        <a:rPr lang="en-US" sz="2400" dirty="0"/>
                        <a:t>20</a:t>
                      </a:r>
                    </a:p>
                  </a:txBody>
                  <a:tcPr>
                    <a:lnR w="12700" cmpd="sng">
                      <a:noFill/>
                    </a:ln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60687" y="4500489"/>
            <a:ext cx="8452635" cy="646331"/>
          </a:xfrm>
          <a:prstGeom prst="rect">
            <a:avLst/>
          </a:prstGeom>
        </p:spPr>
        <p:txBody>
          <a:bodyPr wrap="square">
            <a:spAutoFit/>
          </a:bodyPr>
          <a:lstStyle/>
          <a:p>
            <a:r>
              <a:rPr lang="en-US" sz="3600" dirty="0"/>
              <a:t>What is the sum of chi-squares?</a:t>
            </a:r>
            <a:endParaRPr lang="en-US" sz="3600" b="1" dirty="0">
              <a:solidFill>
                <a:schemeClr val="accent5">
                  <a:lumMod val="50000"/>
                </a:schemeClr>
              </a:solidFill>
            </a:endParaRPr>
          </a:p>
        </p:txBody>
      </p:sp>
    </p:spTree>
    <p:extLst>
      <p:ext uri="{BB962C8B-B14F-4D97-AF65-F5344CB8AC3E}">
        <p14:creationId xmlns:p14="http://schemas.microsoft.com/office/powerpoint/2010/main" val="165161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Simple Chi-Square Example </a:t>
            </a:r>
          </a:p>
        </p:txBody>
      </p:sp>
      <p:sp>
        <p:nvSpPr>
          <p:cNvPr id="2" name="Rectangle 1"/>
          <p:cNvSpPr/>
          <p:nvPr/>
        </p:nvSpPr>
        <p:spPr>
          <a:xfrm>
            <a:off x="226503" y="1637442"/>
            <a:ext cx="7284045" cy="646331"/>
          </a:xfrm>
          <a:prstGeom prst="rect">
            <a:avLst/>
          </a:prstGeom>
        </p:spPr>
        <p:txBody>
          <a:bodyPr wrap="none">
            <a:spAutoFit/>
          </a:bodyPr>
          <a:lstStyle/>
          <a:p>
            <a:r>
              <a:rPr lang="en-US" sz="3600" dirty="0"/>
              <a:t>2.     Use formula to calculate χ</a:t>
            </a:r>
            <a:r>
              <a:rPr lang="en-US" sz="3600" baseline="30000" dirty="0"/>
              <a:t>2</a:t>
            </a:r>
            <a:r>
              <a:rPr lang="en-US" sz="3600" dirty="0"/>
              <a:t> value:</a:t>
            </a:r>
          </a:p>
        </p:txBody>
      </p:sp>
      <p:graphicFrame>
        <p:nvGraphicFramePr>
          <p:cNvPr id="3" name="Table 2"/>
          <p:cNvGraphicFramePr>
            <a:graphicFrameLocks noGrp="1"/>
          </p:cNvGraphicFramePr>
          <p:nvPr>
            <p:extLst>
              <p:ext uri="{D42A27DB-BD31-4B8C-83A1-F6EECF244321}">
                <p14:modId xmlns:p14="http://schemas.microsoft.com/office/powerpoint/2010/main" val="1153665149"/>
              </p:ext>
            </p:extLst>
          </p:nvPr>
        </p:nvGraphicFramePr>
        <p:xfrm>
          <a:off x="189730" y="2378290"/>
          <a:ext cx="8710493" cy="2108200"/>
        </p:xfrm>
        <a:graphic>
          <a:graphicData uri="http://schemas.openxmlformats.org/drawingml/2006/table">
            <a:tbl>
              <a:tblPr firstRow="1" bandRow="1">
                <a:tableStyleId>{5C22544A-7EE6-4342-B048-85BDC9FD1C3A}</a:tableStyleId>
              </a:tblPr>
              <a:tblGrid>
                <a:gridCol w="925392">
                  <a:extLst>
                    <a:ext uri="{9D8B030D-6E8A-4147-A177-3AD203B41FA5}">
                      <a16:colId xmlns:a16="http://schemas.microsoft.com/office/drawing/2014/main" val="20000"/>
                    </a:ext>
                  </a:extLst>
                </a:gridCol>
                <a:gridCol w="1354455">
                  <a:extLst>
                    <a:ext uri="{9D8B030D-6E8A-4147-A177-3AD203B41FA5}">
                      <a16:colId xmlns:a16="http://schemas.microsoft.com/office/drawing/2014/main" val="20001"/>
                    </a:ext>
                  </a:extLst>
                </a:gridCol>
                <a:gridCol w="1316355">
                  <a:extLst>
                    <a:ext uri="{9D8B030D-6E8A-4147-A177-3AD203B41FA5}">
                      <a16:colId xmlns:a16="http://schemas.microsoft.com/office/drawing/2014/main" val="20002"/>
                    </a:ext>
                  </a:extLst>
                </a:gridCol>
                <a:gridCol w="1435418">
                  <a:extLst>
                    <a:ext uri="{9D8B030D-6E8A-4147-A177-3AD203B41FA5}">
                      <a16:colId xmlns:a16="http://schemas.microsoft.com/office/drawing/2014/main" val="20003"/>
                    </a:ext>
                  </a:extLst>
                </a:gridCol>
                <a:gridCol w="1530668">
                  <a:extLst>
                    <a:ext uri="{9D8B030D-6E8A-4147-A177-3AD203B41FA5}">
                      <a16:colId xmlns:a16="http://schemas.microsoft.com/office/drawing/2014/main" val="20004"/>
                    </a:ext>
                  </a:extLst>
                </a:gridCol>
                <a:gridCol w="2148205">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r>
                        <a:rPr lang="en-US" dirty="0"/>
                        <a:t>Observed</a:t>
                      </a:r>
                    </a:p>
                  </a:txBody>
                  <a:tcPr/>
                </a:tc>
                <a:tc>
                  <a:txBody>
                    <a:bodyPr/>
                    <a:lstStyle/>
                    <a:p>
                      <a:r>
                        <a:rPr lang="en-US" dirty="0"/>
                        <a:t>Expected</a:t>
                      </a:r>
                    </a:p>
                  </a:txBody>
                  <a:tcPr/>
                </a:tc>
                <a:tc>
                  <a:txBody>
                    <a:bodyPr/>
                    <a:lstStyle/>
                    <a:p>
                      <a:r>
                        <a:rPr lang="en-US" dirty="0"/>
                        <a:t>(</a:t>
                      </a:r>
                      <a:r>
                        <a:rPr lang="en-US" dirty="0" err="1"/>
                        <a:t>Obs-Exp</a:t>
                      </a:r>
                      <a:r>
                        <a:rPr lang="en-US"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Obs-Exp</a:t>
                      </a:r>
                      <a:r>
                        <a:rPr lang="en-US" dirty="0"/>
                        <a:t>)</a:t>
                      </a:r>
                      <a:r>
                        <a:rPr lang="en-US" baseline="30000" dirty="0"/>
                        <a:t>2</a:t>
                      </a:r>
                      <a:r>
                        <a:rPr lang="en-US" baseline="0" dirty="0"/>
                        <a:t>/ </a:t>
                      </a:r>
                      <a:r>
                        <a:rPr lang="en-US" baseline="0" dirty="0" err="1"/>
                        <a:t>Exp</a:t>
                      </a:r>
                      <a:endParaRPr lang="en-US" dirty="0"/>
                    </a:p>
                  </a:txBody>
                  <a:tcPr/>
                </a:tc>
                <a:extLst>
                  <a:ext uri="{0D108BD9-81ED-4DB2-BD59-A6C34878D82A}">
                    <a16:rowId xmlns:a16="http://schemas.microsoft.com/office/drawing/2014/main" val="10000"/>
                  </a:ext>
                </a:extLst>
              </a:tr>
              <a:tr h="370840">
                <a:tc>
                  <a:txBody>
                    <a:bodyPr/>
                    <a:lstStyle/>
                    <a:p>
                      <a:r>
                        <a:rPr lang="en-US" dirty="0"/>
                        <a:t>Silver</a:t>
                      </a:r>
                      <a:r>
                        <a:rPr lang="en-US" baseline="0" dirty="0"/>
                        <a:t> Kisses</a:t>
                      </a:r>
                      <a:endParaRPr lang="en-US" dirty="0"/>
                    </a:p>
                  </a:txBody>
                  <a:tcPr/>
                </a:tc>
                <a:tc>
                  <a:txBody>
                    <a:bodyPr/>
                    <a:lstStyle/>
                    <a:p>
                      <a:r>
                        <a:rPr lang="en-US" sz="2400" dirty="0"/>
                        <a:t>17</a:t>
                      </a:r>
                    </a:p>
                  </a:txBody>
                  <a:tcPr/>
                </a:tc>
                <a:tc>
                  <a:txBody>
                    <a:bodyPr/>
                    <a:lstStyle/>
                    <a:p>
                      <a:r>
                        <a:rPr lang="en-US" sz="2400" dirty="0"/>
                        <a:t>10</a:t>
                      </a:r>
                    </a:p>
                  </a:txBody>
                  <a:tcPr/>
                </a:tc>
                <a:tc>
                  <a:txBody>
                    <a:bodyPr/>
                    <a:lstStyle/>
                    <a:p>
                      <a:r>
                        <a:rPr lang="en-US" sz="2400" dirty="0"/>
                        <a:t>7</a:t>
                      </a:r>
                    </a:p>
                  </a:txBody>
                  <a:tcPr/>
                </a:tc>
                <a:tc>
                  <a:txBody>
                    <a:bodyPr/>
                    <a:lstStyle/>
                    <a:p>
                      <a:r>
                        <a:rPr lang="en-US" sz="2400" dirty="0"/>
                        <a:t>49</a:t>
                      </a:r>
                    </a:p>
                  </a:txBody>
                  <a:tcPr/>
                </a:tc>
                <a:tc>
                  <a:txBody>
                    <a:bodyPr/>
                    <a:lstStyle/>
                    <a:p>
                      <a:r>
                        <a:rPr lang="en-US" sz="2400" dirty="0"/>
                        <a:t>4.9</a:t>
                      </a:r>
                    </a:p>
                  </a:txBody>
                  <a:tcPr>
                    <a:solidFill>
                      <a:schemeClr val="accent5">
                        <a:lumMod val="75000"/>
                      </a:schemeClr>
                    </a:solidFill>
                  </a:tcPr>
                </a:tc>
                <a:extLst>
                  <a:ext uri="{0D108BD9-81ED-4DB2-BD59-A6C34878D82A}">
                    <a16:rowId xmlns:a16="http://schemas.microsoft.com/office/drawing/2014/main" val="10001"/>
                  </a:ext>
                </a:extLst>
              </a:tr>
              <a:tr h="370840">
                <a:tc>
                  <a:txBody>
                    <a:bodyPr/>
                    <a:lstStyle/>
                    <a:p>
                      <a:r>
                        <a:rPr lang="en-US" dirty="0"/>
                        <a:t>Gold</a:t>
                      </a:r>
                      <a:r>
                        <a:rPr lang="en-US" baseline="0" dirty="0"/>
                        <a:t> Kisses</a:t>
                      </a:r>
                      <a:endParaRPr lang="en-US" dirty="0"/>
                    </a:p>
                  </a:txBody>
                  <a:tcPr/>
                </a:tc>
                <a:tc>
                  <a:txBody>
                    <a:bodyPr/>
                    <a:lstStyle/>
                    <a:p>
                      <a:r>
                        <a:rPr lang="en-US" sz="2400" dirty="0"/>
                        <a:t>3</a:t>
                      </a:r>
                    </a:p>
                  </a:txBody>
                  <a:tcPr/>
                </a:tc>
                <a:tc>
                  <a:txBody>
                    <a:bodyPr/>
                    <a:lstStyle/>
                    <a:p>
                      <a:r>
                        <a:rPr lang="en-US" sz="2400" dirty="0"/>
                        <a:t>10</a:t>
                      </a:r>
                    </a:p>
                  </a:txBody>
                  <a:tcPr/>
                </a:tc>
                <a:tc>
                  <a:txBody>
                    <a:bodyPr/>
                    <a:lstStyle/>
                    <a:p>
                      <a:r>
                        <a:rPr lang="en-US" sz="2400" dirty="0"/>
                        <a:t>-7</a:t>
                      </a:r>
                    </a:p>
                  </a:txBody>
                  <a:tcPr>
                    <a:lnB w="12700" cmpd="sng">
                      <a:noFill/>
                    </a:lnB>
                  </a:tcPr>
                </a:tc>
                <a:tc>
                  <a:txBody>
                    <a:bodyPr/>
                    <a:lstStyle/>
                    <a:p>
                      <a:r>
                        <a:rPr lang="en-US" sz="2400" dirty="0"/>
                        <a:t>49</a:t>
                      </a:r>
                    </a:p>
                  </a:txBody>
                  <a:tcPr>
                    <a:lnB w="12700" cmpd="sng">
                      <a:noFill/>
                    </a:lnB>
                  </a:tcPr>
                </a:tc>
                <a:tc>
                  <a:txBody>
                    <a:bodyPr/>
                    <a:lstStyle/>
                    <a:p>
                      <a:r>
                        <a:rPr lang="en-US" sz="2400" dirty="0"/>
                        <a:t>4.9</a:t>
                      </a:r>
                    </a:p>
                  </a:txBody>
                  <a:tcPr>
                    <a:lnB w="12700" cmpd="sng">
                      <a:noFill/>
                    </a:lnB>
                    <a:solidFill>
                      <a:schemeClr val="accent5">
                        <a:lumMod val="75000"/>
                      </a:schemeClr>
                    </a:solidFill>
                  </a:tcPr>
                </a:tc>
                <a:extLst>
                  <a:ext uri="{0D108BD9-81ED-4DB2-BD59-A6C34878D82A}">
                    <a16:rowId xmlns:a16="http://schemas.microsoft.com/office/drawing/2014/main" val="10002"/>
                  </a:ext>
                </a:extLst>
              </a:tr>
              <a:tr h="370840">
                <a:tc>
                  <a:txBody>
                    <a:bodyPr/>
                    <a:lstStyle/>
                    <a:p>
                      <a:pPr algn="r"/>
                      <a:r>
                        <a:rPr lang="en-US" dirty="0"/>
                        <a:t>Total </a:t>
                      </a:r>
                    </a:p>
                  </a:txBody>
                  <a:tcPr/>
                </a:tc>
                <a:tc>
                  <a:txBody>
                    <a:bodyPr/>
                    <a:lstStyle/>
                    <a:p>
                      <a:r>
                        <a:rPr lang="en-US" sz="2400" dirty="0"/>
                        <a:t>20</a:t>
                      </a:r>
                    </a:p>
                  </a:txBody>
                  <a:tcPr/>
                </a:tc>
                <a:tc>
                  <a:txBody>
                    <a:bodyPr/>
                    <a:lstStyle/>
                    <a:p>
                      <a:r>
                        <a:rPr lang="en-US" sz="2400" dirty="0"/>
                        <a:t>20</a:t>
                      </a:r>
                    </a:p>
                  </a:txBody>
                  <a:tcPr>
                    <a:lnR w="12700" cmpd="sng">
                      <a:noFill/>
                    </a:ln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bl>
          </a:graphicData>
        </a:graphic>
      </p:graphicFrame>
      <p:sp>
        <p:nvSpPr>
          <p:cNvPr id="11" name="Rectangle 10"/>
          <p:cNvSpPr/>
          <p:nvPr/>
        </p:nvSpPr>
        <p:spPr>
          <a:xfrm>
            <a:off x="160687" y="4500489"/>
            <a:ext cx="8452635" cy="646331"/>
          </a:xfrm>
          <a:prstGeom prst="rect">
            <a:avLst/>
          </a:prstGeom>
        </p:spPr>
        <p:txBody>
          <a:bodyPr wrap="square">
            <a:spAutoFit/>
          </a:bodyPr>
          <a:lstStyle/>
          <a:p>
            <a:r>
              <a:rPr lang="en-US" sz="3600" dirty="0"/>
              <a:t>What is the sum of chi-squares?</a:t>
            </a:r>
          </a:p>
        </p:txBody>
      </p:sp>
      <p:pic>
        <p:nvPicPr>
          <p:cNvPr id="6" name="Picture 5"/>
          <p:cNvPicPr>
            <a:picLocks noChangeAspect="1"/>
          </p:cNvPicPr>
          <p:nvPr/>
        </p:nvPicPr>
        <p:blipFill>
          <a:blip r:embed="rId3"/>
          <a:stretch>
            <a:fillRect/>
          </a:stretch>
        </p:blipFill>
        <p:spPr>
          <a:xfrm>
            <a:off x="1887427" y="5146820"/>
            <a:ext cx="2499577" cy="963251"/>
          </a:xfrm>
          <a:prstGeom prst="rect">
            <a:avLst/>
          </a:prstGeom>
        </p:spPr>
      </p:pic>
    </p:spTree>
    <p:extLst>
      <p:ext uri="{BB962C8B-B14F-4D97-AF65-F5344CB8AC3E}">
        <p14:creationId xmlns:p14="http://schemas.microsoft.com/office/powerpoint/2010/main" val="129507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Chi-Square???</a:t>
            </a:r>
          </a:p>
        </p:txBody>
      </p:sp>
      <p:sp>
        <p:nvSpPr>
          <p:cNvPr id="3" name="Content Placeholder 2"/>
          <p:cNvSpPr>
            <a:spLocks noGrp="1"/>
          </p:cNvSpPr>
          <p:nvPr>
            <p:ph idx="1"/>
          </p:nvPr>
        </p:nvSpPr>
        <p:spPr/>
        <p:txBody>
          <a:bodyPr>
            <a:normAutofit/>
          </a:bodyPr>
          <a:lstStyle/>
          <a:p>
            <a:pPr marL="114300" indent="0">
              <a:buNone/>
            </a:pPr>
            <a:r>
              <a:rPr lang="en-US" sz="3200" dirty="0"/>
              <a:t>     Greek letter Chi </a:t>
            </a:r>
          </a:p>
          <a:p>
            <a:pPr marL="571500" indent="-457200"/>
            <a:r>
              <a:rPr lang="en-US" sz="3200" dirty="0"/>
              <a:t>pronounced “kai”—Latin  or “</a:t>
            </a:r>
            <a:r>
              <a:rPr lang="en-US" sz="3200" dirty="0" err="1"/>
              <a:t>chee</a:t>
            </a:r>
            <a:r>
              <a:rPr lang="en-US" sz="3200" dirty="0"/>
              <a:t>” – Greek</a:t>
            </a:r>
          </a:p>
          <a:p>
            <a:pPr marL="114300" indent="0">
              <a:buNone/>
            </a:pPr>
            <a:endParaRPr lang="en-US" sz="3200" dirty="0"/>
          </a:p>
          <a:p>
            <a:pPr marL="114300" indent="0">
              <a:buNone/>
            </a:pPr>
            <a:r>
              <a:rPr lang="en-US" sz="3200" dirty="0"/>
              <a:t>Chi-squared test for equality</a:t>
            </a:r>
          </a:p>
          <a:p>
            <a:pPr marL="114300" indent="0">
              <a:buNone/>
            </a:pPr>
            <a:endParaRPr lang="en-US" sz="3200" dirty="0"/>
          </a:p>
        </p:txBody>
      </p:sp>
      <p:pic>
        <p:nvPicPr>
          <p:cNvPr id="9" name="Picture 8"/>
          <p:cNvPicPr>
            <a:picLocks noChangeAspect="1"/>
          </p:cNvPicPr>
          <p:nvPr/>
        </p:nvPicPr>
        <p:blipFill>
          <a:blip r:embed="rId3"/>
          <a:stretch>
            <a:fillRect/>
          </a:stretch>
        </p:blipFill>
        <p:spPr>
          <a:xfrm>
            <a:off x="456413" y="1527048"/>
            <a:ext cx="573074" cy="609653"/>
          </a:xfrm>
          <a:prstGeom prst="rect">
            <a:avLst/>
          </a:prstGeom>
        </p:spPr>
      </p:pic>
    </p:spTree>
    <p:extLst>
      <p:ext uri="{BB962C8B-B14F-4D97-AF65-F5344CB8AC3E}">
        <p14:creationId xmlns:p14="http://schemas.microsoft.com/office/powerpoint/2010/main" val="1738925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pPr marL="0" indent="0">
              <a:buNone/>
            </a:pPr>
            <a:r>
              <a:rPr lang="en-US" dirty="0"/>
              <a:t>To do this using R:</a:t>
            </a:r>
          </a:p>
          <a:p>
            <a:pPr marL="0" indent="0">
              <a:buNone/>
            </a:pPr>
            <a:endParaRPr lang="en-US" dirty="0"/>
          </a:p>
        </p:txBody>
      </p:sp>
      <p:sp>
        <p:nvSpPr>
          <p:cNvPr id="3" name="Title 2"/>
          <p:cNvSpPr>
            <a:spLocks noGrp="1"/>
          </p:cNvSpPr>
          <p:nvPr>
            <p:ph type="title"/>
          </p:nvPr>
        </p:nvSpPr>
        <p:spPr/>
        <p:txBody>
          <a:bodyPr/>
          <a:lstStyle/>
          <a:p>
            <a:r>
              <a:rPr lang="en-US" dirty="0"/>
              <a:t>Simple Chi-Square Example</a:t>
            </a:r>
          </a:p>
        </p:txBody>
      </p:sp>
      <p:sp>
        <p:nvSpPr>
          <p:cNvPr id="4" name="Date Placeholder 3"/>
          <p:cNvSpPr>
            <a:spLocks noGrp="1"/>
          </p:cNvSpPr>
          <p:nvPr>
            <p:ph type="dt" sz="half" idx="10"/>
          </p:nvPr>
        </p:nvSpPr>
        <p:spPr/>
        <p:txBody>
          <a:bodyPr/>
          <a:lstStyle/>
          <a:p>
            <a:r>
              <a:rPr lang="en-US"/>
              <a:t>Scripps Classroom Connection</a:t>
            </a:r>
            <a:endParaRPr lang="en-US" dirty="0"/>
          </a:p>
        </p:txBody>
      </p:sp>
      <p:sp>
        <p:nvSpPr>
          <p:cNvPr id="5" name="Footer Placeholder 4"/>
          <p:cNvSpPr>
            <a:spLocks noGrp="1"/>
          </p:cNvSpPr>
          <p:nvPr>
            <p:ph type="ftr" sz="quarter" idx="12"/>
          </p:nvPr>
        </p:nvSpPr>
        <p:spPr/>
        <p:txBody>
          <a:bodyPr/>
          <a:lstStyle/>
          <a:p>
            <a:r>
              <a:rPr lang="en-US"/>
              <a:t>http://earthref.org/SCC</a:t>
            </a:r>
            <a:endParaRPr lang="en-US" dirty="0"/>
          </a:p>
        </p:txBody>
      </p:sp>
      <p:pic>
        <p:nvPicPr>
          <p:cNvPr id="8" name="Picture 7"/>
          <p:cNvPicPr>
            <a:picLocks noChangeAspect="1"/>
          </p:cNvPicPr>
          <p:nvPr/>
        </p:nvPicPr>
        <p:blipFill>
          <a:blip r:embed="rId3"/>
          <a:stretch>
            <a:fillRect/>
          </a:stretch>
        </p:blipFill>
        <p:spPr>
          <a:xfrm>
            <a:off x="1002484" y="2334640"/>
            <a:ext cx="7102456" cy="2956816"/>
          </a:xfrm>
          <a:prstGeom prst="rect">
            <a:avLst/>
          </a:prstGeom>
        </p:spPr>
      </p:pic>
    </p:spTree>
    <p:extLst>
      <p:ext uri="{BB962C8B-B14F-4D97-AF65-F5344CB8AC3E}">
        <p14:creationId xmlns:p14="http://schemas.microsoft.com/office/powerpoint/2010/main" val="204044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Simple Chi-Square Example </a:t>
            </a:r>
          </a:p>
        </p:txBody>
      </p:sp>
      <p:sp>
        <p:nvSpPr>
          <p:cNvPr id="2" name="Rectangle 1"/>
          <p:cNvSpPr/>
          <p:nvPr/>
        </p:nvSpPr>
        <p:spPr>
          <a:xfrm>
            <a:off x="457200" y="1417638"/>
            <a:ext cx="5584416" cy="523220"/>
          </a:xfrm>
          <a:prstGeom prst="rect">
            <a:avLst/>
          </a:prstGeom>
        </p:spPr>
        <p:txBody>
          <a:bodyPr wrap="square">
            <a:spAutoFit/>
          </a:bodyPr>
          <a:lstStyle/>
          <a:p>
            <a:r>
              <a:rPr lang="en-US" sz="2800" dirty="0"/>
              <a:t>4.   P-value was 0.001745</a:t>
            </a:r>
          </a:p>
        </p:txBody>
      </p:sp>
      <p:sp>
        <p:nvSpPr>
          <p:cNvPr id="3" name="Rectangle 2"/>
          <p:cNvSpPr/>
          <p:nvPr/>
        </p:nvSpPr>
        <p:spPr>
          <a:xfrm>
            <a:off x="759393" y="2427950"/>
            <a:ext cx="8076759" cy="2308324"/>
          </a:xfrm>
          <a:prstGeom prst="rect">
            <a:avLst/>
          </a:prstGeom>
        </p:spPr>
        <p:txBody>
          <a:bodyPr wrap="square">
            <a:spAutoFit/>
          </a:bodyPr>
          <a:lstStyle/>
          <a:p>
            <a:r>
              <a:rPr lang="en-US" sz="2400" dirty="0"/>
              <a:t>If </a:t>
            </a:r>
            <a:r>
              <a:rPr lang="en-US" sz="2400" b="1" dirty="0">
                <a:solidFill>
                  <a:srgbClr val="C00000"/>
                </a:solidFill>
              </a:rPr>
              <a:t>p &gt; 0.05 </a:t>
            </a:r>
            <a:r>
              <a:rPr lang="en-US" sz="2400" dirty="0"/>
              <a:t>, then ACCEPT null hypothesis. </a:t>
            </a:r>
          </a:p>
          <a:p>
            <a:pPr lvl="1"/>
            <a:r>
              <a:rPr lang="en-US" sz="2400" u="sng" dirty="0"/>
              <a:t>Differences in data are due to random chance alone</a:t>
            </a:r>
            <a:r>
              <a:rPr lang="en-US" sz="2400" dirty="0"/>
              <a:t>.</a:t>
            </a:r>
          </a:p>
          <a:p>
            <a:r>
              <a:rPr lang="en-US" sz="2400" dirty="0"/>
              <a:t>If </a:t>
            </a:r>
            <a:r>
              <a:rPr lang="en-US" sz="2400" b="1" dirty="0">
                <a:solidFill>
                  <a:srgbClr val="C00000"/>
                </a:solidFill>
              </a:rPr>
              <a:t>p  &lt; 0.05</a:t>
            </a:r>
            <a:r>
              <a:rPr lang="en-US" sz="2400" dirty="0"/>
              <a:t>, REJECT the null hypothesis. </a:t>
            </a:r>
          </a:p>
          <a:p>
            <a:pPr lvl="1"/>
            <a:r>
              <a:rPr lang="en-US" sz="2400" u="sng" dirty="0"/>
              <a:t>Differences in data are NOT due to random chance alone</a:t>
            </a:r>
            <a:r>
              <a:rPr lang="en-US" sz="2400" dirty="0"/>
              <a:t>!</a:t>
            </a:r>
          </a:p>
          <a:p>
            <a:endParaRPr lang="en-US" sz="2400" dirty="0"/>
          </a:p>
        </p:txBody>
      </p:sp>
    </p:spTree>
    <p:extLst>
      <p:ext uri="{BB962C8B-B14F-4D97-AF65-F5344CB8AC3E}">
        <p14:creationId xmlns:p14="http://schemas.microsoft.com/office/powerpoint/2010/main" val="1000546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4000" dirty="0"/>
              <a:t>Simple Chi-Square Example </a:t>
            </a:r>
          </a:p>
        </p:txBody>
      </p:sp>
      <p:sp>
        <p:nvSpPr>
          <p:cNvPr id="2" name="Rectangle 1"/>
          <p:cNvSpPr/>
          <p:nvPr/>
        </p:nvSpPr>
        <p:spPr>
          <a:xfrm>
            <a:off x="457200" y="1417638"/>
            <a:ext cx="5584416" cy="523220"/>
          </a:xfrm>
          <a:prstGeom prst="rect">
            <a:avLst/>
          </a:prstGeom>
        </p:spPr>
        <p:txBody>
          <a:bodyPr wrap="square">
            <a:spAutoFit/>
          </a:bodyPr>
          <a:lstStyle/>
          <a:p>
            <a:r>
              <a:rPr lang="en-US" sz="2800" dirty="0"/>
              <a:t>4.   P-value was 0.001745</a:t>
            </a:r>
          </a:p>
        </p:txBody>
      </p:sp>
      <p:sp>
        <p:nvSpPr>
          <p:cNvPr id="3" name="Rectangle 2"/>
          <p:cNvSpPr/>
          <p:nvPr/>
        </p:nvSpPr>
        <p:spPr>
          <a:xfrm>
            <a:off x="759393" y="2427950"/>
            <a:ext cx="8076759" cy="2308324"/>
          </a:xfrm>
          <a:prstGeom prst="rect">
            <a:avLst/>
          </a:prstGeom>
        </p:spPr>
        <p:txBody>
          <a:bodyPr wrap="square">
            <a:spAutoFit/>
          </a:bodyPr>
          <a:lstStyle/>
          <a:p>
            <a:r>
              <a:rPr lang="en-US" sz="2400" dirty="0"/>
              <a:t>If </a:t>
            </a:r>
            <a:r>
              <a:rPr lang="en-US" sz="2400" b="1" dirty="0">
                <a:solidFill>
                  <a:srgbClr val="C00000"/>
                </a:solidFill>
              </a:rPr>
              <a:t>p &gt; 0.05 </a:t>
            </a:r>
            <a:r>
              <a:rPr lang="en-US" sz="2400" dirty="0"/>
              <a:t>, then ACCEPT null hypothesis. </a:t>
            </a:r>
          </a:p>
          <a:p>
            <a:pPr lvl="1"/>
            <a:r>
              <a:rPr lang="en-US" sz="2400" u="sng" dirty="0"/>
              <a:t>Differences in data are due to random chance alone</a:t>
            </a:r>
            <a:r>
              <a:rPr lang="en-US" sz="2400" dirty="0"/>
              <a:t>.</a:t>
            </a:r>
          </a:p>
          <a:p>
            <a:r>
              <a:rPr lang="en-US" sz="2400" dirty="0"/>
              <a:t>If </a:t>
            </a:r>
            <a:r>
              <a:rPr lang="en-US" sz="2400" b="1" dirty="0">
                <a:solidFill>
                  <a:srgbClr val="C00000"/>
                </a:solidFill>
              </a:rPr>
              <a:t>p  &lt; 0.05</a:t>
            </a:r>
            <a:r>
              <a:rPr lang="en-US" sz="2400" dirty="0"/>
              <a:t>, REJECT the null hypothesis. </a:t>
            </a:r>
          </a:p>
          <a:p>
            <a:pPr lvl="1"/>
            <a:r>
              <a:rPr lang="en-US" sz="2400" u="sng" dirty="0"/>
              <a:t>Differences in data are NOT due to random chance alone</a:t>
            </a:r>
            <a:r>
              <a:rPr lang="en-US" sz="2400" dirty="0"/>
              <a:t>!</a:t>
            </a:r>
          </a:p>
          <a:p>
            <a:endParaRPr lang="en-US" sz="2400" dirty="0"/>
          </a:p>
        </p:txBody>
      </p:sp>
      <p:sp>
        <p:nvSpPr>
          <p:cNvPr id="5" name="Right Arrow 4"/>
          <p:cNvSpPr/>
          <p:nvPr/>
        </p:nvSpPr>
        <p:spPr>
          <a:xfrm>
            <a:off x="381000" y="5052213"/>
            <a:ext cx="1247775" cy="885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71650" y="4795038"/>
            <a:ext cx="6686550" cy="1569660"/>
          </a:xfrm>
          <a:prstGeom prst="rect">
            <a:avLst/>
          </a:prstGeom>
          <a:noFill/>
        </p:spPr>
        <p:txBody>
          <a:bodyPr wrap="square" rtlCol="0">
            <a:spAutoFit/>
          </a:bodyPr>
          <a:lstStyle/>
          <a:p>
            <a:r>
              <a:rPr lang="en-US" sz="2400" b="1" dirty="0"/>
              <a:t>We reject the null hypothesis.  Differences in the number of gold and silver Hershey kisses in the bag are not due to random chance alone.</a:t>
            </a:r>
          </a:p>
        </p:txBody>
      </p:sp>
    </p:spTree>
    <p:extLst>
      <p:ext uri="{BB962C8B-B14F-4D97-AF65-F5344CB8AC3E}">
        <p14:creationId xmlns:p14="http://schemas.microsoft.com/office/powerpoint/2010/main" val="58458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a:t>Test for equality between observation and expectation (goodness of fit)</a:t>
            </a:r>
          </a:p>
          <a:p>
            <a:pPr lvl="1"/>
            <a:r>
              <a:rPr lang="en-US" dirty="0"/>
              <a:t>Ex. For the chocolate example we expect .25 normal chocolate and .75 almond chocolate</a:t>
            </a:r>
          </a:p>
          <a:p>
            <a:pPr lvl="1"/>
            <a:r>
              <a:rPr lang="en-US" dirty="0" err="1"/>
              <a:t>Df</a:t>
            </a:r>
            <a:r>
              <a:rPr lang="en-US" dirty="0"/>
              <a:t> = # categories - 1</a:t>
            </a:r>
          </a:p>
          <a:p>
            <a:r>
              <a:rPr lang="en-US" dirty="0"/>
              <a:t>Test for independence</a:t>
            </a:r>
          </a:p>
          <a:p>
            <a:pPr lvl="1"/>
            <a:r>
              <a:rPr lang="en-US" dirty="0"/>
              <a:t>Ex. We are curious if the sex ratio of the catch in two different locations is different. We can test if sex and location are independent of one another.</a:t>
            </a:r>
          </a:p>
          <a:p>
            <a:pPr lvl="1"/>
            <a:r>
              <a:rPr lang="en-US" dirty="0" err="1"/>
              <a:t>Df</a:t>
            </a:r>
            <a:r>
              <a:rPr lang="en-US" dirty="0"/>
              <a:t> = (# categories group 1 -1)*(# categories group 2 – 1)</a:t>
            </a:r>
          </a:p>
        </p:txBody>
      </p:sp>
      <p:sp>
        <p:nvSpPr>
          <p:cNvPr id="3" name="Title 2"/>
          <p:cNvSpPr>
            <a:spLocks noGrp="1"/>
          </p:cNvSpPr>
          <p:nvPr>
            <p:ph type="title"/>
          </p:nvPr>
        </p:nvSpPr>
        <p:spPr/>
        <p:txBody>
          <a:bodyPr/>
          <a:lstStyle/>
          <a:p>
            <a:r>
              <a:rPr lang="en-US" dirty="0"/>
              <a:t>Advanced Uses of Chi-Square</a:t>
            </a:r>
          </a:p>
        </p:txBody>
      </p:sp>
      <p:sp>
        <p:nvSpPr>
          <p:cNvPr id="4" name="Date Placeholder 3"/>
          <p:cNvSpPr>
            <a:spLocks noGrp="1"/>
          </p:cNvSpPr>
          <p:nvPr>
            <p:ph type="dt" sz="half" idx="10"/>
          </p:nvPr>
        </p:nvSpPr>
        <p:spPr/>
        <p:txBody>
          <a:bodyPr/>
          <a:lstStyle/>
          <a:p>
            <a:r>
              <a:rPr lang="en-US"/>
              <a:t>Scripps Classroom Connection</a:t>
            </a:r>
            <a:endParaRPr lang="en-US" dirty="0"/>
          </a:p>
        </p:txBody>
      </p:sp>
      <p:sp>
        <p:nvSpPr>
          <p:cNvPr id="5" name="Footer Placeholder 4"/>
          <p:cNvSpPr>
            <a:spLocks noGrp="1"/>
          </p:cNvSpPr>
          <p:nvPr>
            <p:ph type="ftr" sz="quarter" idx="12"/>
          </p:nvPr>
        </p:nvSpPr>
        <p:spPr/>
        <p:txBody>
          <a:bodyPr/>
          <a:lstStyle/>
          <a:p>
            <a:r>
              <a:rPr lang="en-US"/>
              <a:t>http://earthref.org/SCC</a:t>
            </a:r>
            <a:endParaRPr lang="en-US" dirty="0"/>
          </a:p>
        </p:txBody>
      </p:sp>
    </p:spTree>
    <p:extLst>
      <p:ext uri="{BB962C8B-B14F-4D97-AF65-F5344CB8AC3E}">
        <p14:creationId xmlns:p14="http://schemas.microsoft.com/office/powerpoint/2010/main" val="2322348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fontScale="92500" lnSpcReduction="10000"/>
          </a:bodyPr>
          <a:lstStyle/>
          <a:p>
            <a:pPr marL="0" indent="0">
              <a:buNone/>
            </a:pPr>
            <a:r>
              <a:rPr lang="en-US" dirty="0"/>
              <a:t>?</a:t>
            </a:r>
            <a:r>
              <a:rPr lang="en-US" dirty="0" err="1"/>
              <a:t>chisq.test</a:t>
            </a:r>
            <a:endParaRPr lang="en-US" dirty="0"/>
          </a:p>
          <a:p>
            <a:pPr marL="0" indent="0">
              <a:buNone/>
            </a:pPr>
            <a:r>
              <a:rPr lang="en-US" dirty="0" err="1"/>
              <a:t>chisq.test</a:t>
            </a:r>
            <a:r>
              <a:rPr lang="en-US" dirty="0"/>
              <a:t>(x, y = NULL, correct = TRUE,</a:t>
            </a:r>
          </a:p>
          <a:p>
            <a:pPr marL="0" indent="0">
              <a:buNone/>
            </a:pPr>
            <a:r>
              <a:rPr lang="en-US" dirty="0"/>
              <a:t> p = rep(1/length(x), length(x)), </a:t>
            </a:r>
            <a:r>
              <a:rPr lang="en-US" dirty="0" err="1"/>
              <a:t>rescale.p</a:t>
            </a:r>
            <a:r>
              <a:rPr lang="en-US" dirty="0"/>
              <a:t> = FALSE, </a:t>
            </a:r>
            <a:r>
              <a:rPr lang="en-US" dirty="0" err="1"/>
              <a:t>simulate.p.value</a:t>
            </a:r>
            <a:r>
              <a:rPr lang="en-US" dirty="0"/>
              <a:t> = FALSE, B = 2000)</a:t>
            </a:r>
          </a:p>
          <a:p>
            <a:pPr marL="0" indent="0">
              <a:buNone/>
            </a:pPr>
            <a:endParaRPr lang="en-US" dirty="0"/>
          </a:p>
          <a:p>
            <a:pPr marL="0" indent="0">
              <a:buNone/>
            </a:pPr>
            <a:r>
              <a:rPr lang="en-US" dirty="0"/>
              <a:t>Goodness of fit (Test for Equality):</a:t>
            </a:r>
            <a:br>
              <a:rPr lang="en-US" dirty="0"/>
            </a:br>
            <a:r>
              <a:rPr lang="en-US" dirty="0" err="1"/>
              <a:t>chisq.test</a:t>
            </a:r>
            <a:r>
              <a:rPr lang="en-US" dirty="0"/>
              <a:t>(x, p=proportions)</a:t>
            </a:r>
          </a:p>
          <a:p>
            <a:pPr marL="0" indent="0">
              <a:buNone/>
            </a:pPr>
            <a:r>
              <a:rPr lang="en-US" dirty="0" err="1"/>
              <a:t>chisq.test</a:t>
            </a:r>
            <a:r>
              <a:rPr lang="en-US" dirty="0"/>
              <a:t>(x, p=#’s, </a:t>
            </a:r>
            <a:r>
              <a:rPr lang="en-US" dirty="0" err="1"/>
              <a:t>rescale.p</a:t>
            </a:r>
            <a:r>
              <a:rPr lang="en-US" dirty="0"/>
              <a:t>=TRUE)</a:t>
            </a:r>
          </a:p>
          <a:p>
            <a:pPr marL="0" indent="0">
              <a:buNone/>
            </a:pPr>
            <a:endParaRPr lang="en-US" dirty="0"/>
          </a:p>
          <a:p>
            <a:pPr marL="0" indent="0">
              <a:buNone/>
            </a:pPr>
            <a:r>
              <a:rPr lang="en-US" dirty="0"/>
              <a:t>Test for Independence:</a:t>
            </a:r>
          </a:p>
          <a:p>
            <a:pPr marL="0" indent="0">
              <a:buNone/>
            </a:pPr>
            <a:r>
              <a:rPr lang="en-US" dirty="0" err="1"/>
              <a:t>chisq.test</a:t>
            </a:r>
            <a:r>
              <a:rPr lang="en-US" dirty="0"/>
              <a:t>(x, y)</a:t>
            </a:r>
          </a:p>
        </p:txBody>
      </p:sp>
      <p:sp>
        <p:nvSpPr>
          <p:cNvPr id="3" name="Title 2"/>
          <p:cNvSpPr>
            <a:spLocks noGrp="1"/>
          </p:cNvSpPr>
          <p:nvPr>
            <p:ph type="title"/>
          </p:nvPr>
        </p:nvSpPr>
        <p:spPr/>
        <p:txBody>
          <a:bodyPr/>
          <a:lstStyle/>
          <a:p>
            <a:r>
              <a:rPr lang="en-US" dirty="0"/>
              <a:t>Chi-Square Using R</a:t>
            </a:r>
          </a:p>
        </p:txBody>
      </p:sp>
      <p:sp>
        <p:nvSpPr>
          <p:cNvPr id="4" name="Date Placeholder 3"/>
          <p:cNvSpPr>
            <a:spLocks noGrp="1"/>
          </p:cNvSpPr>
          <p:nvPr>
            <p:ph type="dt" sz="half" idx="10"/>
          </p:nvPr>
        </p:nvSpPr>
        <p:spPr/>
        <p:txBody>
          <a:bodyPr/>
          <a:lstStyle/>
          <a:p>
            <a:r>
              <a:rPr lang="en-US"/>
              <a:t>Scripps Classroom Connection</a:t>
            </a:r>
            <a:endParaRPr lang="en-US" dirty="0"/>
          </a:p>
        </p:txBody>
      </p:sp>
      <p:sp>
        <p:nvSpPr>
          <p:cNvPr id="5" name="Footer Placeholder 4"/>
          <p:cNvSpPr>
            <a:spLocks noGrp="1"/>
          </p:cNvSpPr>
          <p:nvPr>
            <p:ph type="ftr" sz="quarter" idx="12"/>
          </p:nvPr>
        </p:nvSpPr>
        <p:spPr/>
        <p:txBody>
          <a:bodyPr/>
          <a:lstStyle/>
          <a:p>
            <a:r>
              <a:rPr lang="en-US"/>
              <a:t>http://earthref.org/SCC</a:t>
            </a:r>
            <a:endParaRPr lang="en-US" dirty="0"/>
          </a:p>
        </p:txBody>
      </p:sp>
    </p:spTree>
    <p:extLst>
      <p:ext uri="{BB962C8B-B14F-4D97-AF65-F5344CB8AC3E}">
        <p14:creationId xmlns:p14="http://schemas.microsoft.com/office/powerpoint/2010/main" val="1495172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01752" y="1527048"/>
            <a:ext cx="8503920" cy="4863760"/>
          </a:xfrm>
        </p:spPr>
        <p:txBody>
          <a:bodyPr>
            <a:normAutofit lnSpcReduction="10000"/>
          </a:bodyPr>
          <a:lstStyle/>
          <a:p>
            <a:r>
              <a:rPr lang="en-US" dirty="0"/>
              <a:t>Get into 4 groups. </a:t>
            </a:r>
          </a:p>
          <a:p>
            <a:r>
              <a:rPr lang="en-US" dirty="0"/>
              <a:t>We have jellybeans and we want to know if the different colors occur with equal probability inside the bag.</a:t>
            </a:r>
          </a:p>
          <a:p>
            <a:r>
              <a:rPr lang="en-US" dirty="0"/>
              <a:t>Open the bag, and sort the jellybeans by color.</a:t>
            </a:r>
          </a:p>
          <a:p>
            <a:r>
              <a:rPr lang="en-US" dirty="0"/>
              <a:t>Write null and alternative hypotheses.</a:t>
            </a:r>
          </a:p>
          <a:p>
            <a:r>
              <a:rPr lang="en-US" dirty="0"/>
              <a:t>Conduct a Chi-square test to see if all colors are equal.</a:t>
            </a:r>
          </a:p>
          <a:p>
            <a:r>
              <a:rPr lang="en-US" dirty="0"/>
              <a:t>Draw conclusion.</a:t>
            </a:r>
          </a:p>
          <a:p>
            <a:r>
              <a:rPr lang="en-US" dirty="0"/>
              <a:t>Bonus: Make a </a:t>
            </a:r>
            <a:r>
              <a:rPr lang="en-US" dirty="0" err="1"/>
              <a:t>barplot</a:t>
            </a:r>
            <a:r>
              <a:rPr lang="en-US" dirty="0"/>
              <a:t> of the # of jellybeans of each color in R</a:t>
            </a:r>
          </a:p>
        </p:txBody>
      </p:sp>
      <p:sp>
        <p:nvSpPr>
          <p:cNvPr id="3" name="Title 2"/>
          <p:cNvSpPr>
            <a:spLocks noGrp="1"/>
          </p:cNvSpPr>
          <p:nvPr>
            <p:ph type="title"/>
          </p:nvPr>
        </p:nvSpPr>
        <p:spPr/>
        <p:txBody>
          <a:bodyPr/>
          <a:lstStyle/>
          <a:p>
            <a:r>
              <a:rPr lang="en-US" dirty="0"/>
              <a:t>Activity for Chi-Square Goodness of Fit</a:t>
            </a:r>
          </a:p>
        </p:txBody>
      </p:sp>
      <p:sp>
        <p:nvSpPr>
          <p:cNvPr id="4" name="Date Placeholder 3"/>
          <p:cNvSpPr>
            <a:spLocks noGrp="1"/>
          </p:cNvSpPr>
          <p:nvPr>
            <p:ph type="dt" sz="half" idx="10"/>
          </p:nvPr>
        </p:nvSpPr>
        <p:spPr/>
        <p:txBody>
          <a:bodyPr/>
          <a:lstStyle/>
          <a:p>
            <a:r>
              <a:rPr lang="en-US"/>
              <a:t>Scripps Classroom Connection</a:t>
            </a:r>
            <a:endParaRPr lang="en-US" dirty="0"/>
          </a:p>
        </p:txBody>
      </p:sp>
      <p:sp>
        <p:nvSpPr>
          <p:cNvPr id="5" name="Footer Placeholder 4"/>
          <p:cNvSpPr>
            <a:spLocks noGrp="1"/>
          </p:cNvSpPr>
          <p:nvPr>
            <p:ph type="ftr" sz="quarter" idx="12"/>
          </p:nvPr>
        </p:nvSpPr>
        <p:spPr/>
        <p:txBody>
          <a:bodyPr/>
          <a:lstStyle/>
          <a:p>
            <a:r>
              <a:rPr lang="en-US"/>
              <a:t>http://earthref.org/SCC</a:t>
            </a:r>
            <a:endParaRPr lang="en-US" dirty="0"/>
          </a:p>
        </p:txBody>
      </p:sp>
    </p:spTree>
    <p:extLst>
      <p:ext uri="{BB962C8B-B14F-4D97-AF65-F5344CB8AC3E}">
        <p14:creationId xmlns:p14="http://schemas.microsoft.com/office/powerpoint/2010/main" val="353710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6725" y="2999232"/>
            <a:ext cx="8210550" cy="2963418"/>
          </a:xfrm>
          <a:solidFill>
            <a:schemeClr val="bg1">
              <a:alpha val="71000"/>
            </a:schemeClr>
          </a:solidFill>
        </p:spPr>
        <p:txBody>
          <a:bodyPr>
            <a:noAutofit/>
          </a:bodyPr>
          <a:lstStyle/>
          <a:p>
            <a:pPr marL="0" indent="0">
              <a:buNone/>
            </a:pPr>
            <a:r>
              <a:rPr lang="en-US" sz="2800" dirty="0"/>
              <a:t>Chi-square test for equality</a:t>
            </a:r>
          </a:p>
          <a:p>
            <a:pPr marL="457200" indent="-114300"/>
            <a:r>
              <a:rPr lang="en-US" sz="2800" dirty="0"/>
              <a:t>When to use it</a:t>
            </a:r>
          </a:p>
          <a:p>
            <a:pPr marL="457200" indent="-114300"/>
            <a:r>
              <a:rPr lang="en-US" sz="2800" dirty="0"/>
              <a:t>Null &amp; alternative hypotheses</a:t>
            </a:r>
          </a:p>
          <a:p>
            <a:pPr marL="457200" indent="-114300"/>
            <a:r>
              <a:rPr lang="en-US" sz="2800" dirty="0"/>
              <a:t>Calculate expected value, degrees of freedom, critical value, &amp; sum of chi-squares</a:t>
            </a:r>
          </a:p>
          <a:p>
            <a:pPr marL="457200" indent="-114300"/>
            <a:r>
              <a:rPr lang="en-US" sz="2800" dirty="0"/>
              <a:t>Determining result of test &amp; interpretation</a:t>
            </a:r>
          </a:p>
          <a:p>
            <a:endParaRPr lang="en-US" sz="2800" dirty="0"/>
          </a:p>
        </p:txBody>
      </p:sp>
      <p:sp>
        <p:nvSpPr>
          <p:cNvPr id="5" name="Date Placeholder 4"/>
          <p:cNvSpPr>
            <a:spLocks noGrp="1"/>
          </p:cNvSpPr>
          <p:nvPr>
            <p:ph type="dt" sz="half" idx="10"/>
          </p:nvPr>
        </p:nvSpPr>
        <p:spPr/>
        <p:txBody>
          <a:bodyPr/>
          <a:lstStyle/>
          <a:p>
            <a:r>
              <a:rPr lang="en-US"/>
              <a:t>Scripps Classroom Connection</a:t>
            </a:r>
            <a:endParaRPr lang="en-US" dirty="0"/>
          </a:p>
        </p:txBody>
      </p:sp>
      <p:sp>
        <p:nvSpPr>
          <p:cNvPr id="4" name="Footer Placeholder 3"/>
          <p:cNvSpPr>
            <a:spLocks noGrp="1"/>
          </p:cNvSpPr>
          <p:nvPr>
            <p:ph type="ftr" sz="quarter" idx="11"/>
          </p:nvPr>
        </p:nvSpPr>
        <p:spPr/>
        <p:txBody>
          <a:bodyPr/>
          <a:lstStyle/>
          <a:p>
            <a:r>
              <a:rPr lang="en-US"/>
              <a:t>http://earthref.org/SCC</a:t>
            </a:r>
            <a:endParaRPr lang="en-US" dirty="0"/>
          </a:p>
        </p:txBody>
      </p:sp>
      <p:sp>
        <p:nvSpPr>
          <p:cNvPr id="3" name="Title 2"/>
          <p:cNvSpPr>
            <a:spLocks noGrp="1"/>
          </p:cNvSpPr>
          <p:nvPr>
            <p:ph type="ctrTitle"/>
          </p:nvPr>
        </p:nvSpPr>
        <p:spPr/>
        <p:txBody>
          <a:bodyPr>
            <a:normAutofit/>
          </a:bodyPr>
          <a:lstStyle/>
          <a:p>
            <a:r>
              <a:rPr lang="en-US" dirty="0"/>
              <a:t>Summary</a:t>
            </a:r>
            <a:br>
              <a:rPr lang="en-US" dirty="0"/>
            </a:br>
            <a:endParaRPr lang="en-US" dirty="0"/>
          </a:p>
        </p:txBody>
      </p:sp>
    </p:spTree>
    <p:extLst>
      <p:ext uri="{BB962C8B-B14F-4D97-AF65-F5344CB8AC3E}">
        <p14:creationId xmlns:p14="http://schemas.microsoft.com/office/powerpoint/2010/main" val="370968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Chi-Square Test for Equality</a:t>
            </a:r>
          </a:p>
        </p:txBody>
      </p:sp>
      <p:sp>
        <p:nvSpPr>
          <p:cNvPr id="3" name="Content Placeholder 2"/>
          <p:cNvSpPr>
            <a:spLocks noGrp="1"/>
          </p:cNvSpPr>
          <p:nvPr>
            <p:ph idx="1"/>
          </p:nvPr>
        </p:nvSpPr>
        <p:spPr/>
        <p:txBody>
          <a:bodyPr>
            <a:normAutofit/>
          </a:bodyPr>
          <a:lstStyle/>
          <a:p>
            <a:pPr marL="114300" indent="0">
              <a:buNone/>
            </a:pPr>
            <a:r>
              <a:rPr lang="en-US" sz="3200" b="1" dirty="0"/>
              <a:t>Want to know if the items are distributed equally across groups.</a:t>
            </a:r>
          </a:p>
          <a:p>
            <a:pPr marL="114300" indent="0">
              <a:buNone/>
            </a:pPr>
            <a:endParaRPr lang="en-US" sz="3200" b="1" dirty="0"/>
          </a:p>
          <a:p>
            <a:pPr marL="114300" indent="0">
              <a:buNone/>
            </a:pPr>
            <a:r>
              <a:rPr lang="en-US" sz="3200" b="1" dirty="0">
                <a:solidFill>
                  <a:schemeClr val="accent5"/>
                </a:solidFill>
              </a:rPr>
              <a:t>Equality</a:t>
            </a:r>
            <a:r>
              <a:rPr lang="en-US" sz="3200" dirty="0"/>
              <a:t> statistical equality</a:t>
            </a:r>
          </a:p>
        </p:txBody>
      </p:sp>
      <p:sp>
        <p:nvSpPr>
          <p:cNvPr id="4" name="Rectangle 3"/>
          <p:cNvSpPr/>
          <p:nvPr/>
        </p:nvSpPr>
        <p:spPr>
          <a:xfrm>
            <a:off x="527538" y="4062046"/>
            <a:ext cx="3165231" cy="203700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 name="Rectangle 5"/>
          <p:cNvSpPr/>
          <p:nvPr/>
        </p:nvSpPr>
        <p:spPr>
          <a:xfrm>
            <a:off x="4302369" y="4073766"/>
            <a:ext cx="3165231" cy="203700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 name="Oval 4"/>
          <p:cNvSpPr/>
          <p:nvPr/>
        </p:nvSpPr>
        <p:spPr>
          <a:xfrm>
            <a:off x="879231" y="4273060"/>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Oval 7"/>
          <p:cNvSpPr/>
          <p:nvPr/>
        </p:nvSpPr>
        <p:spPr>
          <a:xfrm>
            <a:off x="1541586" y="4249610"/>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9" name="Oval 8"/>
          <p:cNvSpPr/>
          <p:nvPr/>
        </p:nvSpPr>
        <p:spPr>
          <a:xfrm>
            <a:off x="2403231" y="426719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 name="Oval 9"/>
          <p:cNvSpPr/>
          <p:nvPr/>
        </p:nvSpPr>
        <p:spPr>
          <a:xfrm>
            <a:off x="3065586" y="424374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 name="Oval 10"/>
          <p:cNvSpPr/>
          <p:nvPr/>
        </p:nvSpPr>
        <p:spPr>
          <a:xfrm>
            <a:off x="890951" y="495300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2" name="Oval 11"/>
          <p:cNvSpPr/>
          <p:nvPr/>
        </p:nvSpPr>
        <p:spPr>
          <a:xfrm>
            <a:off x="1553306" y="492955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3" name="Oval 12"/>
          <p:cNvSpPr/>
          <p:nvPr/>
        </p:nvSpPr>
        <p:spPr>
          <a:xfrm>
            <a:off x="2414951" y="4947140"/>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4" name="Oval 13"/>
          <p:cNvSpPr/>
          <p:nvPr/>
        </p:nvSpPr>
        <p:spPr>
          <a:xfrm>
            <a:off x="3077306" y="4923690"/>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5" name="Oval 14"/>
          <p:cNvSpPr/>
          <p:nvPr/>
        </p:nvSpPr>
        <p:spPr>
          <a:xfrm>
            <a:off x="902671" y="556260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Oval 15"/>
          <p:cNvSpPr/>
          <p:nvPr/>
        </p:nvSpPr>
        <p:spPr>
          <a:xfrm>
            <a:off x="1565026" y="553915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 name="Oval 16"/>
          <p:cNvSpPr/>
          <p:nvPr/>
        </p:nvSpPr>
        <p:spPr>
          <a:xfrm>
            <a:off x="2426671" y="5556740"/>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Oval 17"/>
          <p:cNvSpPr/>
          <p:nvPr/>
        </p:nvSpPr>
        <p:spPr>
          <a:xfrm>
            <a:off x="3089026" y="5533290"/>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Oval 18"/>
          <p:cNvSpPr/>
          <p:nvPr/>
        </p:nvSpPr>
        <p:spPr>
          <a:xfrm>
            <a:off x="4613039" y="5492272"/>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0" name="Oval 19"/>
          <p:cNvSpPr/>
          <p:nvPr/>
        </p:nvSpPr>
        <p:spPr>
          <a:xfrm>
            <a:off x="5275394" y="5468822"/>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Oval 20"/>
          <p:cNvSpPr/>
          <p:nvPr/>
        </p:nvSpPr>
        <p:spPr>
          <a:xfrm>
            <a:off x="6137039" y="5486407"/>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2" name="Oval 21"/>
          <p:cNvSpPr/>
          <p:nvPr/>
        </p:nvSpPr>
        <p:spPr>
          <a:xfrm>
            <a:off x="6799394" y="5462957"/>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 name="Oval 22"/>
          <p:cNvSpPr/>
          <p:nvPr/>
        </p:nvSpPr>
        <p:spPr>
          <a:xfrm>
            <a:off x="4601314" y="4214440"/>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4" name="Oval 23"/>
          <p:cNvSpPr/>
          <p:nvPr/>
        </p:nvSpPr>
        <p:spPr>
          <a:xfrm>
            <a:off x="5263669" y="4190990"/>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5" name="Oval 24"/>
          <p:cNvSpPr/>
          <p:nvPr/>
        </p:nvSpPr>
        <p:spPr>
          <a:xfrm>
            <a:off x="6125314" y="420857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6" name="Oval 25"/>
          <p:cNvSpPr/>
          <p:nvPr/>
        </p:nvSpPr>
        <p:spPr>
          <a:xfrm>
            <a:off x="6787669" y="418512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7" name="Oval 26"/>
          <p:cNvSpPr/>
          <p:nvPr/>
        </p:nvSpPr>
        <p:spPr>
          <a:xfrm>
            <a:off x="4613034" y="489438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8" name="Oval 27"/>
          <p:cNvSpPr/>
          <p:nvPr/>
        </p:nvSpPr>
        <p:spPr>
          <a:xfrm>
            <a:off x="5275389" y="4870935"/>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9" name="Oval 28"/>
          <p:cNvSpPr/>
          <p:nvPr/>
        </p:nvSpPr>
        <p:spPr>
          <a:xfrm>
            <a:off x="6137034" y="4888520"/>
            <a:ext cx="439615" cy="47478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3104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Chi-Square ( χ</a:t>
            </a:r>
            <a:r>
              <a:rPr lang="en-US" baseline="30000" dirty="0"/>
              <a:t>2 </a:t>
            </a:r>
            <a:r>
              <a:rPr lang="en-US" dirty="0"/>
              <a:t>) Test</a:t>
            </a:r>
          </a:p>
        </p:txBody>
      </p:sp>
      <p:sp>
        <p:nvSpPr>
          <p:cNvPr id="3" name="Content Placeholder 2"/>
          <p:cNvSpPr>
            <a:spLocks noGrp="1"/>
          </p:cNvSpPr>
          <p:nvPr>
            <p:ph idx="1"/>
          </p:nvPr>
        </p:nvSpPr>
        <p:spPr>
          <a:xfrm>
            <a:off x="301752" y="1527048"/>
            <a:ext cx="8503920" cy="4759452"/>
          </a:xfrm>
        </p:spPr>
        <p:txBody>
          <a:bodyPr>
            <a:normAutofit lnSpcReduction="10000"/>
          </a:bodyPr>
          <a:lstStyle/>
          <a:p>
            <a:r>
              <a:rPr lang="en-US" sz="2800" dirty="0"/>
              <a:t>Used to determine if there is a </a:t>
            </a:r>
            <a:r>
              <a:rPr lang="en-US" sz="2800" i="1" dirty="0"/>
              <a:t>significant difference </a:t>
            </a:r>
            <a:r>
              <a:rPr lang="en-US" sz="2800" dirty="0"/>
              <a:t>between the expected and observed data</a:t>
            </a:r>
          </a:p>
          <a:p>
            <a:endParaRPr lang="en-US" sz="2800" dirty="0"/>
          </a:p>
          <a:p>
            <a:pPr marL="0" indent="0">
              <a:buNone/>
            </a:pPr>
            <a:r>
              <a:rPr lang="en-US" sz="2800" b="1" u="sng" dirty="0">
                <a:solidFill>
                  <a:srgbClr val="C00000"/>
                </a:solidFill>
              </a:rPr>
              <a:t>Two Versions of Null hypothesis</a:t>
            </a:r>
            <a:r>
              <a:rPr lang="en-US" sz="2800" dirty="0"/>
              <a:t>: </a:t>
            </a:r>
            <a:br>
              <a:rPr lang="en-US" sz="2800" dirty="0"/>
            </a:br>
            <a:r>
              <a:rPr lang="en-US" sz="2800" dirty="0"/>
              <a:t>There is </a:t>
            </a:r>
            <a:r>
              <a:rPr lang="en-US" sz="2800" i="1" dirty="0"/>
              <a:t>NO statistically significant difference </a:t>
            </a:r>
            <a:r>
              <a:rPr lang="en-US" sz="2800" dirty="0"/>
              <a:t>between expected &amp; observed data.  </a:t>
            </a:r>
            <a:r>
              <a:rPr lang="en-US" sz="2600" dirty="0"/>
              <a:t>Any differences are due to </a:t>
            </a:r>
            <a:r>
              <a:rPr lang="en-US" sz="2600" i="1" dirty="0"/>
              <a:t>RANDOM CHANCE </a:t>
            </a:r>
            <a:r>
              <a:rPr lang="en-US" sz="2600" dirty="0"/>
              <a:t>alone.</a:t>
            </a:r>
          </a:p>
          <a:p>
            <a:pPr marL="0" indent="0">
              <a:buNone/>
            </a:pPr>
            <a:endParaRPr lang="en-US" sz="2600" dirty="0"/>
          </a:p>
          <a:p>
            <a:pPr marL="0" lvl="1" indent="0">
              <a:buNone/>
            </a:pPr>
            <a:r>
              <a:rPr lang="en-US" sz="2800" dirty="0">
                <a:solidFill>
                  <a:schemeClr val="tx1"/>
                </a:solidFill>
              </a:rPr>
              <a:t>The number of objects in each category is </a:t>
            </a:r>
            <a:r>
              <a:rPr lang="en-US" sz="2800" i="1" dirty="0">
                <a:solidFill>
                  <a:schemeClr val="tx1"/>
                </a:solidFill>
              </a:rPr>
              <a:t>statistically equal</a:t>
            </a:r>
            <a:r>
              <a:rPr lang="en-US" sz="2800" dirty="0">
                <a:solidFill>
                  <a:schemeClr val="tx1"/>
                </a:solidFill>
              </a:rPr>
              <a:t>, any difference is due to </a:t>
            </a:r>
            <a:r>
              <a:rPr lang="en-US" sz="2800" i="1" dirty="0">
                <a:solidFill>
                  <a:schemeClr val="tx1"/>
                </a:solidFill>
              </a:rPr>
              <a:t>random chance.</a:t>
            </a:r>
          </a:p>
          <a:p>
            <a:pPr marL="0" indent="0">
              <a:buNone/>
            </a:pPr>
            <a:endParaRPr lang="en-US" sz="2800" dirty="0"/>
          </a:p>
        </p:txBody>
      </p:sp>
    </p:spTree>
    <p:extLst>
      <p:ext uri="{BB962C8B-B14F-4D97-AF65-F5344CB8AC3E}">
        <p14:creationId xmlns:p14="http://schemas.microsoft.com/office/powerpoint/2010/main" val="399920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Chi-Square ( χ</a:t>
            </a:r>
            <a:r>
              <a:rPr lang="en-US" baseline="30000" dirty="0"/>
              <a:t>2 </a:t>
            </a:r>
            <a:r>
              <a:rPr lang="en-US" dirty="0"/>
              <a:t>) Test</a:t>
            </a:r>
          </a:p>
        </p:txBody>
      </p:sp>
      <p:sp>
        <p:nvSpPr>
          <p:cNvPr id="3" name="Content Placeholder 2"/>
          <p:cNvSpPr>
            <a:spLocks noGrp="1"/>
          </p:cNvSpPr>
          <p:nvPr>
            <p:ph idx="1"/>
          </p:nvPr>
        </p:nvSpPr>
        <p:spPr>
          <a:xfrm>
            <a:off x="301752" y="1527048"/>
            <a:ext cx="8503920" cy="4759452"/>
          </a:xfrm>
        </p:spPr>
        <p:txBody>
          <a:bodyPr>
            <a:normAutofit/>
          </a:bodyPr>
          <a:lstStyle/>
          <a:p>
            <a:pPr marL="0" indent="0">
              <a:buNone/>
            </a:pPr>
            <a:r>
              <a:rPr lang="en-US" sz="2800" b="1" u="sng" dirty="0">
                <a:solidFill>
                  <a:srgbClr val="C00000"/>
                </a:solidFill>
              </a:rPr>
              <a:t>Two Versions of ALTERNATIVE hypothesis</a:t>
            </a:r>
            <a:r>
              <a:rPr lang="en-US" sz="2800" dirty="0"/>
              <a:t>: </a:t>
            </a:r>
            <a:br>
              <a:rPr lang="en-US" sz="2800" dirty="0"/>
            </a:br>
            <a:r>
              <a:rPr lang="en-US" sz="2800" dirty="0"/>
              <a:t>There is a statistically significant difference between expected &amp; observed data.  Differences are not due to random chance alone.</a:t>
            </a:r>
            <a:endParaRPr lang="en-US" sz="2600" dirty="0"/>
          </a:p>
          <a:p>
            <a:pPr marL="0" indent="0">
              <a:buNone/>
            </a:pPr>
            <a:endParaRPr lang="en-US" sz="2600" dirty="0"/>
          </a:p>
          <a:p>
            <a:pPr marL="0" lvl="1" indent="0">
              <a:buNone/>
            </a:pPr>
            <a:r>
              <a:rPr lang="en-US" sz="2800" dirty="0">
                <a:solidFill>
                  <a:schemeClr val="tx1"/>
                </a:solidFill>
              </a:rPr>
              <a:t>The number of objects in each category is not. statistically equal, any difference is not due to random chance.</a:t>
            </a:r>
          </a:p>
          <a:p>
            <a:pPr marL="0" indent="0">
              <a:buNone/>
            </a:pPr>
            <a:endParaRPr lang="en-US" sz="2800" dirty="0"/>
          </a:p>
        </p:txBody>
      </p:sp>
    </p:spTree>
    <p:extLst>
      <p:ext uri="{BB962C8B-B14F-4D97-AF65-F5344CB8AC3E}">
        <p14:creationId xmlns:p14="http://schemas.microsoft.com/office/powerpoint/2010/main" val="302730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Chi-Square ( </a:t>
            </a:r>
            <a:r>
              <a:rPr lang="el-GR" dirty="0"/>
              <a:t>χ</a:t>
            </a:r>
            <a:r>
              <a:rPr lang="en-US" baseline="30000" dirty="0"/>
              <a:t>2 </a:t>
            </a:r>
            <a:r>
              <a:rPr lang="en-US" dirty="0"/>
              <a:t>) Formula</a:t>
            </a:r>
          </a:p>
        </p:txBody>
      </p:sp>
      <p:pic>
        <p:nvPicPr>
          <p:cNvPr id="3" name="Picture 2"/>
          <p:cNvPicPr>
            <a:picLocks noChangeAspect="1"/>
          </p:cNvPicPr>
          <p:nvPr/>
        </p:nvPicPr>
        <p:blipFill>
          <a:blip r:embed="rId3"/>
          <a:stretch>
            <a:fillRect/>
          </a:stretch>
        </p:blipFill>
        <p:spPr>
          <a:xfrm>
            <a:off x="514760" y="1923157"/>
            <a:ext cx="8114479" cy="3011685"/>
          </a:xfrm>
          <a:prstGeom prst="rect">
            <a:avLst/>
          </a:prstGeom>
        </p:spPr>
      </p:pic>
    </p:spTree>
    <p:extLst>
      <p:ext uri="{BB962C8B-B14F-4D97-AF65-F5344CB8AC3E}">
        <p14:creationId xmlns:p14="http://schemas.microsoft.com/office/powerpoint/2010/main" val="763044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to use the Chi-Square Test </a:t>
            </a:r>
          </a:p>
        </p:txBody>
      </p:sp>
      <p:pic>
        <p:nvPicPr>
          <p:cNvPr id="6" name="Picture 5"/>
          <p:cNvPicPr>
            <a:picLocks noChangeAspect="1"/>
          </p:cNvPicPr>
          <p:nvPr/>
        </p:nvPicPr>
        <p:blipFill>
          <a:blip r:embed="rId3"/>
          <a:stretch>
            <a:fillRect/>
          </a:stretch>
        </p:blipFill>
        <p:spPr>
          <a:xfrm>
            <a:off x="337961" y="1523035"/>
            <a:ext cx="8461981" cy="4688230"/>
          </a:xfrm>
          <a:prstGeom prst="rect">
            <a:avLst/>
          </a:prstGeom>
        </p:spPr>
      </p:pic>
    </p:spTree>
    <p:extLst>
      <p:ext uri="{BB962C8B-B14F-4D97-AF65-F5344CB8AC3E}">
        <p14:creationId xmlns:p14="http://schemas.microsoft.com/office/powerpoint/2010/main" val="709660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to use the Chi-Square Test </a:t>
            </a:r>
          </a:p>
        </p:txBody>
      </p:sp>
      <p:sp>
        <p:nvSpPr>
          <p:cNvPr id="3" name="Content Placeholder 2"/>
          <p:cNvSpPr>
            <a:spLocks noGrp="1"/>
          </p:cNvSpPr>
          <p:nvPr>
            <p:ph idx="1"/>
          </p:nvPr>
        </p:nvSpPr>
        <p:spPr>
          <a:xfrm>
            <a:off x="283030" y="1739506"/>
            <a:ext cx="8120742" cy="4609690"/>
          </a:xfrm>
        </p:spPr>
        <p:txBody>
          <a:bodyPr>
            <a:noAutofit/>
          </a:bodyPr>
          <a:lstStyle/>
          <a:p>
            <a:pPr marL="457200" indent="-457200">
              <a:buFont typeface="+mj-lt"/>
              <a:buAutoNum type="arabicPeriod"/>
            </a:pPr>
            <a:r>
              <a:rPr lang="en-US" sz="2400" dirty="0"/>
              <a:t>Determine hypotheses</a:t>
            </a:r>
          </a:p>
          <a:p>
            <a:pPr marL="0" indent="0">
              <a:buNone/>
            </a:pPr>
            <a:r>
              <a:rPr lang="en-US" sz="2400" b="1" dirty="0"/>
              <a:t>Null: </a:t>
            </a:r>
            <a:r>
              <a:rPr lang="en-US" sz="2400" dirty="0"/>
              <a:t>The number of items founds in each category is </a:t>
            </a:r>
            <a:r>
              <a:rPr lang="en-US" sz="2400" u="sng" dirty="0"/>
              <a:t>statistically equal</a:t>
            </a:r>
            <a:r>
              <a:rPr lang="en-US" sz="2400" dirty="0"/>
              <a:t>. Any difference is due to </a:t>
            </a:r>
            <a:r>
              <a:rPr lang="en-US" sz="2400" u="sng" dirty="0"/>
              <a:t>random chance </a:t>
            </a:r>
            <a:r>
              <a:rPr lang="en-US" sz="2400" dirty="0"/>
              <a:t>alone.</a:t>
            </a:r>
          </a:p>
          <a:p>
            <a:pPr marL="0" indent="0">
              <a:buNone/>
            </a:pPr>
            <a:r>
              <a:rPr lang="en-US" sz="2400" b="1" dirty="0"/>
              <a:t>Alternative: </a:t>
            </a:r>
            <a:r>
              <a:rPr lang="en-US" sz="2400" dirty="0"/>
              <a:t>The number of items in each category is </a:t>
            </a:r>
            <a:r>
              <a:rPr lang="en-US" sz="2400" u="sng" dirty="0"/>
              <a:t>not statistically equal</a:t>
            </a:r>
            <a:r>
              <a:rPr lang="en-US" sz="2400" dirty="0"/>
              <a:t>. The difference is due to some </a:t>
            </a:r>
            <a:r>
              <a:rPr lang="en-US" sz="2400" u="sng" dirty="0"/>
              <a:t>other cause than random chance</a:t>
            </a:r>
            <a:r>
              <a:rPr lang="en-US" sz="2400" dirty="0"/>
              <a:t>.</a:t>
            </a:r>
          </a:p>
          <a:p>
            <a:pPr marL="0" indent="0">
              <a:buNone/>
            </a:pPr>
            <a:endParaRPr lang="en-US" sz="2400" dirty="0"/>
          </a:p>
          <a:p>
            <a:pPr marL="0" indent="0">
              <a:buNone/>
            </a:pPr>
            <a:r>
              <a:rPr lang="en-US" sz="2400" dirty="0"/>
              <a:t>***Modify to be more specific for your study***</a:t>
            </a:r>
          </a:p>
          <a:p>
            <a:pPr marL="0" indent="0">
              <a:buNone/>
            </a:pPr>
            <a:endParaRPr lang="en-US" sz="2400" dirty="0"/>
          </a:p>
        </p:txBody>
      </p:sp>
    </p:spTree>
    <p:extLst>
      <p:ext uri="{BB962C8B-B14F-4D97-AF65-F5344CB8AC3E}">
        <p14:creationId xmlns:p14="http://schemas.microsoft.com/office/powerpoint/2010/main" val="215221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How to use the Chi-Square Test </a:t>
            </a:r>
          </a:p>
        </p:txBody>
      </p:sp>
      <p:pic>
        <p:nvPicPr>
          <p:cNvPr id="6" name="Picture 5"/>
          <p:cNvPicPr>
            <a:picLocks noChangeAspect="1"/>
          </p:cNvPicPr>
          <p:nvPr/>
        </p:nvPicPr>
        <p:blipFill>
          <a:blip r:embed="rId3"/>
          <a:stretch>
            <a:fillRect/>
          </a:stretch>
        </p:blipFill>
        <p:spPr>
          <a:xfrm>
            <a:off x="481229" y="1414811"/>
            <a:ext cx="8181541" cy="5133277"/>
          </a:xfrm>
          <a:prstGeom prst="rect">
            <a:avLst/>
          </a:prstGeom>
        </p:spPr>
      </p:pic>
    </p:spTree>
    <p:extLst>
      <p:ext uri="{BB962C8B-B14F-4D97-AF65-F5344CB8AC3E}">
        <p14:creationId xmlns:p14="http://schemas.microsoft.com/office/powerpoint/2010/main" val="266528913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C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Civic.thmx</Template>
  <TotalTime>10112</TotalTime>
  <Words>6811</Words>
  <Application>Microsoft Office PowerPoint</Application>
  <PresentationFormat>On-screen Show (4:3)</PresentationFormat>
  <Paragraphs>527</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Georgia</vt:lpstr>
      <vt:lpstr>Wingdings 2</vt:lpstr>
      <vt:lpstr>SCC</vt:lpstr>
      <vt:lpstr>Introduction to Chi-Square Analysis</vt:lpstr>
      <vt:lpstr>Chi-Square???</vt:lpstr>
      <vt:lpstr>Chi-Square Test for Equality</vt:lpstr>
      <vt:lpstr>Chi-Square ( χ2 ) Test</vt:lpstr>
      <vt:lpstr>Chi-Square ( χ2 ) Test</vt:lpstr>
      <vt:lpstr>Chi-Square ( χ2 ) Formula</vt:lpstr>
      <vt:lpstr>How to use the Chi-Square Test </vt:lpstr>
      <vt:lpstr>How to use the Chi-Square Test </vt:lpstr>
      <vt:lpstr>How to use the Chi-Square Test </vt:lpstr>
      <vt:lpstr>How to use the Chi-Square Test </vt:lpstr>
      <vt:lpstr>How to use the Chi-Square Test </vt:lpstr>
      <vt:lpstr>How to use the Chi-Square Test </vt:lpstr>
      <vt:lpstr>Simple Chi-Square Example </vt:lpstr>
      <vt:lpstr>Simple Chi-Square Example </vt:lpstr>
      <vt:lpstr>Simple Chi-Square Example </vt:lpstr>
      <vt:lpstr>Simple Chi-Square Example </vt:lpstr>
      <vt:lpstr>Simple Chi-Square Example </vt:lpstr>
      <vt:lpstr>Simple Chi-Square Example </vt:lpstr>
      <vt:lpstr>Simple Chi-Square Example </vt:lpstr>
      <vt:lpstr>Simple Chi-Square Example</vt:lpstr>
      <vt:lpstr>Simple Chi-Square Example </vt:lpstr>
      <vt:lpstr>Simple Chi-Square Example </vt:lpstr>
      <vt:lpstr>Advanced Uses of Chi-Square</vt:lpstr>
      <vt:lpstr>Chi-Square Using R</vt:lpstr>
      <vt:lpstr>Activity for Chi-Square Goodness of Fit</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perfect K-12 presentation ever (replace this with your title)</dc:title>
  <dc:creator>IGPP</dc:creator>
  <cp:lastModifiedBy>Lynn Waterhouse</cp:lastModifiedBy>
  <cp:revision>145</cp:revision>
  <cp:lastPrinted>2011-07-11T02:33:14Z</cp:lastPrinted>
  <dcterms:created xsi:type="dcterms:W3CDTF">2011-06-23T20:06:11Z</dcterms:created>
  <dcterms:modified xsi:type="dcterms:W3CDTF">2017-03-29T17:31:31Z</dcterms:modified>
</cp:coreProperties>
</file>